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embeddedFontLst>
    <p:embeddedFont>
      <p:font typeface="Abril Fatface"/>
      <p:regular r:id="rId17"/>
    </p:embeddedFont>
    <p:embeddedFont>
      <p:font typeface="Helvetica Neue"/>
      <p:regular r:id="rId18"/>
      <p:bold r:id="rId19"/>
      <p:italic r:id="rId20"/>
      <p:boldItalic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HelveticaNeue-boldItalic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brilFatface-regular.fntdata"/><Relationship Id="rId16" Type="http://schemas.openxmlformats.org/officeDocument/2006/relationships/slide" Target="slides/slide12.xml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22aa68455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722aa68455_1_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2d7accf09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52d7accf09_0_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22aa6845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722aa68455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722aa6845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722aa68455_0_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16" name="Google Shape;16;p2"/>
          <p:cNvSpPr/>
          <p:nvPr/>
        </p:nvSpPr>
        <p:spPr>
          <a:xfrm flipH="1">
            <a:off x="2599854" y="527562"/>
            <a:ext cx="6992292" cy="5102484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 txBox="1"/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78" name="Google Shape;78;p11"/>
          <p:cNvSpPr/>
          <p:nvPr/>
        </p:nvSpPr>
        <p:spPr>
          <a:xfrm>
            <a:off x="684965" y="1332237"/>
            <a:ext cx="5263732" cy="3841102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1"/>
          <p:cNvSpPr txBox="1"/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/>
          <p:nvPr>
            <p:ph idx="2" type="pic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23" name="Google Shape;23;p3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459105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25908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sz="11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30" name="Google Shape;30;p4"/>
          <p:cNvSpPr/>
          <p:nvPr/>
        </p:nvSpPr>
        <p:spPr>
          <a:xfrm>
            <a:off x="7209816" y="0"/>
            <a:ext cx="4143984" cy="5747660"/>
          </a:xfrm>
          <a:custGeom>
            <a:rect b="b" l="l" r="r" t="t"/>
            <a:pathLst>
              <a:path extrusionOk="0" h="5956080" w="384375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 txBox="1"/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37" name="Google Shape;37;p5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body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2" type="body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45" name="Google Shape;45;p6"/>
          <p:cNvSpPr/>
          <p:nvPr/>
        </p:nvSpPr>
        <p:spPr>
          <a:xfrm flipH="1">
            <a:off x="1" y="315111"/>
            <a:ext cx="3021543" cy="143544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6"/>
          <p:cNvSpPr txBox="1"/>
          <p:nvPr>
            <p:ph idx="2" type="body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3" type="body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1" sz="28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6"/>
          <p:cNvSpPr txBox="1"/>
          <p:nvPr>
            <p:ph idx="4" type="body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55" name="Google Shape;55;p7"/>
          <p:cNvSpPr/>
          <p:nvPr/>
        </p:nvSpPr>
        <p:spPr>
          <a:xfrm flipH="1">
            <a:off x="1969639" y="181596"/>
            <a:ext cx="8252722" cy="6022258"/>
          </a:xfrm>
          <a:custGeom>
            <a:rect b="b" l="l" r="r" t="t"/>
            <a:pathLst>
              <a:path extrusionOk="0" h="5025119" w="6886274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2">
  <p:cSld name="Blank 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Mask ID=&#10;Mask position=bottom, center&#10;Mask family= brushstroke, landscape, wide" id="65" name="Google Shape;65;p9"/>
          <p:cNvSpPr/>
          <p:nvPr/>
        </p:nvSpPr>
        <p:spPr>
          <a:xfrm>
            <a:off x="1768100" y="-1"/>
            <a:ext cx="10423900" cy="5920155"/>
          </a:xfrm>
          <a:custGeom>
            <a:rect b="b" l="l" r="r" t="t"/>
            <a:pathLst>
              <a:path extrusionOk="0" h="5491534" w="1042390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66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70" name="Google Shape;70;p10"/>
          <p:cNvSpPr/>
          <p:nvPr/>
        </p:nvSpPr>
        <p:spPr>
          <a:xfrm>
            <a:off x="4726728" y="0"/>
            <a:ext cx="7472381" cy="6858000"/>
          </a:xfrm>
          <a:custGeom>
            <a:rect b="b" l="l" r="r" t="t"/>
            <a:pathLst>
              <a:path extrusionOk="0" h="6886575" w="7472381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10"/>
          <p:cNvSpPr txBox="1"/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" type="body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3" name="Google Shape;73;p10"/>
          <p:cNvSpPr txBox="1"/>
          <p:nvPr>
            <p:ph idx="2" type="body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90500" y="136526"/>
            <a:ext cx="8747760" cy="835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b="0" i="1" sz="4400" u="none" cap="none" strike="noStrik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90500" y="1074420"/>
            <a:ext cx="8747760" cy="5189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302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64380" y="6365240"/>
            <a:ext cx="9525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190500" y="635126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526780" y="6369049"/>
            <a:ext cx="4114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ronnebaum.ab@gmail.com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hyperlink" Target="http://creativecommons.org/licenses/by-nc-sa/4.0/" TargetMode="External"/><Relationship Id="rId6" Type="http://schemas.openxmlformats.org/officeDocument/2006/relationships/image" Target="../media/image12.png"/><Relationship Id="rId7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0" y="-5255"/>
            <a:ext cx="9144000" cy="6858000"/>
          </a:xfrm>
          <a:custGeom>
            <a:rect b="b" l="l" r="r" t="t"/>
            <a:pathLst>
              <a:path extrusionOk="0" h="6858000" w="12192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1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2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1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4"/>
          <p:cNvSpPr txBox="1"/>
          <p:nvPr>
            <p:ph type="ctrTitle"/>
          </p:nvPr>
        </p:nvSpPr>
        <p:spPr>
          <a:xfrm>
            <a:off x="711027" y="843324"/>
            <a:ext cx="8144738" cy="1701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</a:pPr>
            <a:r>
              <a:rPr b="1" lang="en-US" sz="6000"/>
              <a:t>Doing Outreach</a:t>
            </a:r>
            <a:endParaRPr/>
          </a:p>
        </p:txBody>
      </p:sp>
      <p:sp>
        <p:nvSpPr>
          <p:cNvPr id="105" name="Google Shape;105;p14"/>
          <p:cNvSpPr txBox="1"/>
          <p:nvPr>
            <p:ph idx="1" type="subTitle"/>
          </p:nvPr>
        </p:nvSpPr>
        <p:spPr>
          <a:xfrm>
            <a:off x="711028" y="2601649"/>
            <a:ext cx="3943349" cy="646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b="1" lang="en-US" sz="1700"/>
              <a:t>Alex Ronnebaum</a:t>
            </a:r>
            <a:endParaRPr b="1" sz="17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1700"/>
              <a:t>FIRST Alum &amp; FRC 128 Coach</a:t>
            </a:r>
            <a:endParaRPr sz="1700"/>
          </a:p>
        </p:txBody>
      </p:sp>
      <p:pic>
        <p:nvPicPr>
          <p:cNvPr descr="A close up of a sign&#10;&#10;Description automatically generated" id="106" name="Google Shape;10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54378" y="4131092"/>
            <a:ext cx="3671887" cy="15697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What do we talk about?</a:t>
            </a:r>
            <a:endParaRPr/>
          </a:p>
        </p:txBody>
      </p:sp>
      <p:sp>
        <p:nvSpPr>
          <p:cNvPr id="180" name="Google Shape;180;p23"/>
          <p:cNvSpPr txBox="1"/>
          <p:nvPr>
            <p:ph idx="1" type="body"/>
          </p:nvPr>
        </p:nvSpPr>
        <p:spPr>
          <a:xfrm>
            <a:off x="259070" y="1249675"/>
            <a:ext cx="81459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Students and parents are generally drawn in by the robot, but it is important to make sure they know that </a:t>
            </a:r>
            <a:r>
              <a:rPr i="1" lang="en-US" sz="1800"/>
              <a:t>FIRST</a:t>
            </a:r>
            <a:r>
              <a:rPr lang="en-US" sz="1800"/>
              <a:t> is so much more than just robots. Talk about all the different projects you’ve gotten to work on. </a:t>
            </a:r>
            <a:endParaRPr sz="1800"/>
          </a:p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 good strategy is to talk about positive experiences you’ve had as a part of your team. The more you can talk about all of the useful skills you’re learning as a part of your team, the more interested other people will be.</a:t>
            </a:r>
            <a:endParaRPr sz="1800"/>
          </a:p>
        </p:txBody>
      </p:sp>
      <p:sp>
        <p:nvSpPr>
          <p:cNvPr id="181" name="Google Shape;181;p23"/>
          <p:cNvSpPr txBox="1"/>
          <p:nvPr>
            <p:ph idx="12" type="sldNum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2" name="Google Shape;18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3450" y="3282000"/>
            <a:ext cx="4611526" cy="30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550" y="3706350"/>
            <a:ext cx="3406274" cy="285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/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Quick Tips</a:t>
            </a:r>
            <a:endParaRPr/>
          </a:p>
        </p:txBody>
      </p:sp>
      <p:sp>
        <p:nvSpPr>
          <p:cNvPr id="189" name="Google Shape;189;p24"/>
          <p:cNvSpPr txBox="1"/>
          <p:nvPr>
            <p:ph idx="1" type="body"/>
          </p:nvPr>
        </p:nvSpPr>
        <p:spPr>
          <a:xfrm>
            <a:off x="259072" y="1249675"/>
            <a:ext cx="40728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Always display Gracious Professionalism with </a:t>
            </a:r>
            <a:r>
              <a:rPr i="1" lang="en-US" sz="1800"/>
              <a:t>everything</a:t>
            </a:r>
            <a:r>
              <a:rPr lang="en-US" sz="1800"/>
              <a:t> you do, inside </a:t>
            </a:r>
            <a:r>
              <a:rPr i="1" lang="en-US" sz="1800"/>
              <a:t>and</a:t>
            </a:r>
            <a:r>
              <a:rPr lang="en-US" sz="1800"/>
              <a:t> outside of </a:t>
            </a:r>
            <a:r>
              <a:rPr i="1" lang="en-US" sz="1800"/>
              <a:t>FIRST</a:t>
            </a:r>
            <a:r>
              <a:rPr lang="en-US" sz="1800"/>
              <a:t> events.</a:t>
            </a:r>
            <a:endParaRPr sz="1800"/>
          </a:p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The goal at outreach events is not to recruit for only your team, but for </a:t>
            </a:r>
            <a:r>
              <a:rPr i="1" lang="en-US" sz="1800"/>
              <a:t>FIRST</a:t>
            </a:r>
            <a:r>
              <a:rPr lang="en-US" sz="1800"/>
              <a:t>. Find individual solutions for individual students.</a:t>
            </a:r>
            <a:endParaRPr sz="1800"/>
          </a:p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Let the students be hands-on with the robot or other demonstrations.</a:t>
            </a:r>
            <a:endParaRPr sz="1800"/>
          </a:p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Make safety your top priority. </a:t>
            </a:r>
            <a:endParaRPr sz="1800"/>
          </a:p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HAVE FUN!</a:t>
            </a:r>
            <a:endParaRPr sz="1800"/>
          </a:p>
        </p:txBody>
      </p:sp>
      <p:sp>
        <p:nvSpPr>
          <p:cNvPr id="190" name="Google Shape;190;p24"/>
          <p:cNvSpPr txBox="1"/>
          <p:nvPr>
            <p:ph idx="12" type="sldNum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1872" y="1662688"/>
            <a:ext cx="4507328" cy="353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Credits</a:t>
            </a:r>
            <a:endParaRPr/>
          </a:p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This lesson was written by Alex Ronnebaum for FRCTutorials.com</a:t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You can contact the author at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ronnebaum.ab@gmail.com</a:t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1270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More lessons for FIRST Robotics Competition are available at www.FRCtutorials.com</a:t>
            </a:r>
            <a:endParaRPr sz="1600"/>
          </a:p>
        </p:txBody>
      </p:sp>
      <p:sp>
        <p:nvSpPr>
          <p:cNvPr id="198" name="Google Shape;198;p25"/>
          <p:cNvSpPr/>
          <p:nvPr/>
        </p:nvSpPr>
        <p:spPr>
          <a:xfrm>
            <a:off x="1420566" y="5157859"/>
            <a:ext cx="7464353" cy="43088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r>
              <a:rPr b="0" i="0" lang="en-US" sz="1400" u="sng" cap="none" strike="noStrik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Creative Commons Attribution-NonCommercial-ShareAlike 4.0 International License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b="0" i="0" lang="en-US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Creative Commons License" id="199" name="Google Shape;199;p2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4901" y="5219289"/>
            <a:ext cx="949845" cy="33460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27425" y="2083850"/>
            <a:ext cx="3289154" cy="2466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What is Outreach?</a:t>
            </a:r>
            <a:endParaRPr/>
          </a:p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259080" y="1249680"/>
            <a:ext cx="385572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/>
              <a:t>Outreach is when a team reaches out to a community or group and provides some sort of service, usually fun and engaging STEM activities. </a:t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Outreach does not only have to be STEM focused, though. Many teams do community service activities every season.</a:t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A key part of outreach is </a:t>
            </a:r>
            <a:r>
              <a:rPr lang="en-US" sz="1600"/>
              <a:t>meeting</a:t>
            </a:r>
            <a:r>
              <a:rPr lang="en-US" sz="1600"/>
              <a:t> the community or group where </a:t>
            </a:r>
            <a:r>
              <a:rPr i="1" lang="en-US" sz="1600"/>
              <a:t>they</a:t>
            </a:r>
            <a:r>
              <a:rPr lang="en-US" sz="1600"/>
              <a:t> are not where </a:t>
            </a:r>
            <a:r>
              <a:rPr i="1" lang="en-US" sz="1600"/>
              <a:t>you </a:t>
            </a:r>
            <a:r>
              <a:rPr lang="en-US" sz="1600"/>
              <a:t>are.</a:t>
            </a:r>
            <a:endParaRPr sz="1600"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Outreach is essential to </a:t>
            </a:r>
            <a:r>
              <a:rPr i="1" lang="en-US" sz="1600"/>
              <a:t>FIRST</a:t>
            </a:r>
            <a:r>
              <a:rPr lang="en-US" sz="1600"/>
              <a:t>’s mission and enables teams to make a huge impact on not just their communities, but communities everywhere!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18902" r="18896" t="0"/>
          <a:stretch/>
        </p:blipFill>
        <p:spPr>
          <a:xfrm>
            <a:off x="4373880" y="1182371"/>
            <a:ext cx="4384296" cy="528662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The Importance</a:t>
            </a:r>
            <a:endParaRPr/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259080" y="1249680"/>
            <a:ext cx="4591216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i="1" lang="en-US" sz="1800"/>
              <a:t>FIRST </a:t>
            </a:r>
            <a:r>
              <a:rPr lang="en-US" sz="1800"/>
              <a:t>students are </a:t>
            </a:r>
            <a:r>
              <a:rPr b="1" lang="en-US" sz="1800"/>
              <a:t>3x</a:t>
            </a:r>
            <a:r>
              <a:rPr lang="en-US" sz="1800"/>
              <a:t> more likely to show an increase in STEM interest than other students.</a:t>
            </a:r>
            <a:endParaRPr sz="1800"/>
          </a:p>
          <a:p>
            <a:pPr indent="-2254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Outreach is a </a:t>
            </a:r>
            <a:r>
              <a:rPr i="1" lang="en-US" sz="1800"/>
              <a:t>great</a:t>
            </a:r>
            <a:r>
              <a:rPr lang="en-US" sz="1800"/>
              <a:t> way for teams to connect with their community and make a lasting impact on so many kids through </a:t>
            </a:r>
            <a:r>
              <a:rPr i="1" lang="en-US" sz="1800"/>
              <a:t>FIRST</a:t>
            </a:r>
            <a:r>
              <a:rPr lang="en-US" sz="1800"/>
              <a:t>.</a:t>
            </a:r>
            <a:endParaRPr sz="1800"/>
          </a:p>
          <a:p>
            <a:pPr indent="-2254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Sometimes, the only access children have to engaging educational experiences is during the school day. </a:t>
            </a:r>
            <a:endParaRPr sz="1800"/>
          </a:p>
          <a:p>
            <a:pPr indent="-2254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Bringing fun and interesting activities to students provides not only countless opportunities for their future, but increases their self-confidence. </a:t>
            </a:r>
            <a:endParaRPr sz="18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3">
            <a:alphaModFix/>
          </a:blip>
          <a:srcRect b="0" l="28078" r="28082" t="0"/>
          <a:stretch/>
        </p:blipFill>
        <p:spPr>
          <a:xfrm>
            <a:off x="5212625" y="1048575"/>
            <a:ext cx="3710395" cy="47608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6"/>
          <p:cNvCxnSpPr/>
          <p:nvPr/>
        </p:nvCxnSpPr>
        <p:spPr>
          <a:xfrm>
            <a:off x="5824330" y="4547124"/>
            <a:ext cx="288235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How do we Find Events?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259080" y="1249680"/>
            <a:ext cx="5058356" cy="4843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Events are everywhere!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Possible avenues for outreach: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○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libraries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○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schools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○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festivals &amp; conventions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○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volunteering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○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sporting events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○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online lessons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○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summer camps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○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tabling / booths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○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 your own shop!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Outreach is what you make it and anywhere there people, there exists a possibility for outreach.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9799" y="1509450"/>
            <a:ext cx="3839100" cy="38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Public Community Spaces</a:t>
            </a:r>
            <a:endParaRPr/>
          </a:p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Public community spaces include spots like libraries, rec centers, youth buildings, parks, and other places open to the public.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Reach out to the building manager/owner and they generally </a:t>
            </a:r>
            <a:r>
              <a:rPr i="1" lang="en-US"/>
              <a:t>love</a:t>
            </a:r>
            <a:r>
              <a:rPr lang="en-US"/>
              <a:t> having </a:t>
            </a:r>
            <a:r>
              <a:rPr i="1" lang="en-US"/>
              <a:t>FIRST</a:t>
            </a:r>
            <a:r>
              <a:rPr lang="en-US"/>
              <a:t> teams come in to do outreach!</a:t>
            </a:r>
            <a:endParaRPr/>
          </a:p>
        </p:txBody>
      </p:sp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775" y="2981100"/>
            <a:ext cx="5298525" cy="353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Large Events and Festivals</a:t>
            </a:r>
            <a:endParaRPr/>
          </a:p>
        </p:txBody>
      </p:sp>
      <p:sp>
        <p:nvSpPr>
          <p:cNvPr id="145" name="Google Shape;145;p19"/>
          <p:cNvSpPr txBox="1"/>
          <p:nvPr>
            <p:ph idx="1" type="body"/>
          </p:nvPr>
        </p:nvSpPr>
        <p:spPr>
          <a:xfrm>
            <a:off x="259080" y="1249680"/>
            <a:ext cx="8664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Many cities have large annual events, these are </a:t>
            </a:r>
            <a:r>
              <a:rPr i="1" lang="en-US"/>
              <a:t>great</a:t>
            </a:r>
            <a:r>
              <a:rPr lang="en-US"/>
              <a:t> places for outreach! </a:t>
            </a:r>
            <a:endParaRPr/>
          </a:p>
          <a:p>
            <a:pPr indent="-2159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Contact the event coordinator and usually you will be asked to reserve a booth or event slot of some sort. </a:t>
            </a:r>
            <a:endParaRPr/>
          </a:p>
        </p:txBody>
      </p:sp>
      <p:sp>
        <p:nvSpPr>
          <p:cNvPr id="146" name="Google Shape;146;p19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700" y="2745025"/>
            <a:ext cx="4644974" cy="348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75" y="2945663"/>
            <a:ext cx="4109925" cy="308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Schools and After-School Programs</a:t>
            </a:r>
            <a:endParaRPr/>
          </a:p>
        </p:txBody>
      </p:sp>
      <p:sp>
        <p:nvSpPr>
          <p:cNvPr id="154" name="Google Shape;154;p20"/>
          <p:cNvSpPr txBox="1"/>
          <p:nvPr>
            <p:ph idx="1" type="body"/>
          </p:nvPr>
        </p:nvSpPr>
        <p:spPr>
          <a:xfrm>
            <a:off x="259080" y="1249680"/>
            <a:ext cx="4034624" cy="50291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Demoing* your robot at school events is not just a great outreach event, but a great recruiting tool, as well.</a:t>
            </a:r>
            <a:endParaRPr sz="1800"/>
          </a:p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If your school has any STEM-focused after-school programs, this is a good place to present/demo your robot.</a:t>
            </a:r>
            <a:endParaRPr sz="1800"/>
          </a:p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Many schools have activity fairs for students to get involved with co-curricular activities, these are amazing places to spread </a:t>
            </a:r>
            <a:r>
              <a:rPr i="1" lang="en-US" sz="1800"/>
              <a:t>FIRST</a:t>
            </a:r>
            <a:r>
              <a:rPr lang="en-US" sz="1800"/>
              <a:t>.</a:t>
            </a:r>
            <a:endParaRPr sz="1800"/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 b="8988" l="0" r="0" t="8996"/>
          <a:stretch/>
        </p:blipFill>
        <p:spPr>
          <a:xfrm>
            <a:off x="4485857" y="1085988"/>
            <a:ext cx="4399063" cy="540688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20"/>
          <p:cNvSpPr txBox="1"/>
          <p:nvPr>
            <p:ph idx="1" type="body"/>
          </p:nvPr>
        </p:nvSpPr>
        <p:spPr>
          <a:xfrm>
            <a:off x="124638" y="5699800"/>
            <a:ext cx="4303500" cy="9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*Demoing is when a team brings a robot to an event to show what an FRC robot is and what it can do. It is generally encouraged to let event participants operate your team’s robot as well. 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Community Service</a:t>
            </a:r>
            <a:endParaRPr/>
          </a:p>
        </p:txBody>
      </p:sp>
      <p:sp>
        <p:nvSpPr>
          <p:cNvPr id="163" name="Google Shape;163;p21"/>
          <p:cNvSpPr txBox="1"/>
          <p:nvPr>
            <p:ph idx="1" type="body"/>
          </p:nvPr>
        </p:nvSpPr>
        <p:spPr>
          <a:xfrm>
            <a:off x="259080" y="1249680"/>
            <a:ext cx="40347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There are an infinite amount of ways to volunteer within your community and these events are great ways to have a positive impact and increase </a:t>
            </a:r>
            <a:r>
              <a:rPr i="1" lang="en-US" sz="1800"/>
              <a:t>FIRST</a:t>
            </a:r>
            <a:r>
              <a:rPr lang="en-US" sz="1800"/>
              <a:t> awareness.</a:t>
            </a:r>
            <a:endParaRPr sz="1800"/>
          </a:p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Plus, volunteering is a ton of fun!</a:t>
            </a:r>
            <a:endParaRPr sz="1800"/>
          </a:p>
        </p:txBody>
      </p:sp>
      <p:pic>
        <p:nvPicPr>
          <p:cNvPr id="164" name="Google Shape;164;p21"/>
          <p:cNvPicPr preferRelativeResize="0"/>
          <p:nvPr/>
        </p:nvPicPr>
        <p:blipFill rotWithShape="1">
          <a:blip r:embed="rId3">
            <a:alphaModFix/>
          </a:blip>
          <a:srcRect b="0" l="9323" r="9315" t="0"/>
          <a:stretch/>
        </p:blipFill>
        <p:spPr>
          <a:xfrm>
            <a:off x="4485857" y="1085988"/>
            <a:ext cx="4399062" cy="540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1"/>
          <p:cNvPicPr preferRelativeResize="0"/>
          <p:nvPr/>
        </p:nvPicPr>
        <p:blipFill rotWithShape="1">
          <a:blip r:embed="rId4">
            <a:alphaModFix/>
          </a:blip>
          <a:srcRect b="0" l="288" r="278" t="0"/>
          <a:stretch/>
        </p:blipFill>
        <p:spPr>
          <a:xfrm>
            <a:off x="550127" y="3702601"/>
            <a:ext cx="3452600" cy="217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>
            <p:ph idx="12" type="sldNum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259080" y="365125"/>
            <a:ext cx="8664000" cy="73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What do we bring?</a:t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259080" y="1249680"/>
            <a:ext cx="40347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At events, you will generally have a designated space.</a:t>
            </a:r>
            <a:endParaRPr sz="1800"/>
          </a:p>
          <a:p>
            <a:pPr indent="-2159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Good items to have are:</a:t>
            </a:r>
            <a:endParaRPr sz="1800"/>
          </a:p>
          <a:p>
            <a:pPr indent="-228600" lvl="1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team information (flyers, business cards, brochures)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robot and accessories (batteries, charger, laptop, basic tools, etc)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spirit wear (stickers, buttons, pens, bracelets, etc)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The most important thing to bring is students who are ready to inspire others and have a ton of fun! </a:t>
            </a:r>
            <a:endParaRPr sz="1800"/>
          </a:p>
        </p:txBody>
      </p:sp>
      <p:pic>
        <p:nvPicPr>
          <p:cNvPr id="173" name="Google Shape;173;p22"/>
          <p:cNvPicPr preferRelativeResize="0"/>
          <p:nvPr/>
        </p:nvPicPr>
        <p:blipFill rotWithShape="1">
          <a:blip r:embed="rId3">
            <a:alphaModFix/>
          </a:blip>
          <a:srcRect b="0" l="19502" r="19496" t="0"/>
          <a:stretch/>
        </p:blipFill>
        <p:spPr>
          <a:xfrm>
            <a:off x="4485857" y="1085988"/>
            <a:ext cx="4399062" cy="540688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8404860" y="6356350"/>
            <a:ext cx="518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rushVTI">
  <a:themeElements>
    <a:clrScheme name="Custom 17">
      <a:dk1>
        <a:srgbClr val="000000"/>
      </a:dk1>
      <a:lt1>
        <a:srgbClr val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