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9144000"/>
  <p:notesSz cx="6858000" cy="9144000"/>
  <p:embeddedFontLst>
    <p:embeddedFont>
      <p:font typeface="Abril Fatface"/>
      <p:regular r:id="rId17"/>
    </p:embeddedFont>
    <p:embeddedFont>
      <p:font typeface="Helvetica Neue"/>
      <p:regular r:id="rId18"/>
      <p:bold r:id="rId19"/>
      <p:italic r:id="rId20"/>
      <p:boldItalic r:id="rId21"/>
    </p:embeddedFont>
    <p:embeddedFont>
      <p:font typeface="Century Gothic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hhctUBq6nszrs9JHz0D7k5h7m6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italic.fntdata"/><Relationship Id="rId22" Type="http://schemas.openxmlformats.org/officeDocument/2006/relationships/font" Target="fonts/CenturyGothic-regular.fntdata"/><Relationship Id="rId21" Type="http://schemas.openxmlformats.org/officeDocument/2006/relationships/font" Target="fonts/HelveticaNeue-boldItalic.fntdata"/><Relationship Id="rId24" Type="http://schemas.openxmlformats.org/officeDocument/2006/relationships/font" Target="fonts/CenturyGothic-italic.fntdata"/><Relationship Id="rId23" Type="http://schemas.openxmlformats.org/officeDocument/2006/relationships/font" Target="fonts/CenturyGothic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AbrilFatface-regular.fntdata"/><Relationship Id="rId16" Type="http://schemas.openxmlformats.org/officeDocument/2006/relationships/slide" Target="slides/slide12.xml"/><Relationship Id="rId19" Type="http://schemas.openxmlformats.org/officeDocument/2006/relationships/font" Target="fonts/HelveticaNeue-bold.fntdata"/><Relationship Id="rId18" Type="http://schemas.openxmlformats.org/officeDocument/2006/relationships/font" Target="fonts/HelveticaNeu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7ce2050b9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87ce2050b9_0_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7ce2050b9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87ce2050b9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7ce2050b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87ce2050b9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6" name="Google Shape;16;p11"/>
          <p:cNvSpPr/>
          <p:nvPr/>
        </p:nvSpPr>
        <p:spPr>
          <a:xfrm flipH="1">
            <a:off x="2599854" y="527562"/>
            <a:ext cx="6992292" cy="5102484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11"/>
          <p:cNvSpPr txBox="1"/>
          <p:nvPr>
            <p:ph type="ctrTitle"/>
          </p:nvPr>
        </p:nvSpPr>
        <p:spPr>
          <a:xfrm>
            <a:off x="1508760" y="1591056"/>
            <a:ext cx="5705856" cy="32644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" type="subTitle"/>
          </p:nvPr>
        </p:nvSpPr>
        <p:spPr>
          <a:xfrm>
            <a:off x="1524000" y="4928616"/>
            <a:ext cx="5705856" cy="996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78" name="Google Shape;78;p20"/>
          <p:cNvSpPr/>
          <p:nvPr/>
        </p:nvSpPr>
        <p:spPr>
          <a:xfrm>
            <a:off x="684965" y="1332237"/>
            <a:ext cx="5263732" cy="3841102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20"/>
          <p:cNvSpPr txBox="1"/>
          <p:nvPr>
            <p:ph type="title"/>
          </p:nvPr>
        </p:nvSpPr>
        <p:spPr>
          <a:xfrm>
            <a:off x="1399032" y="2523744"/>
            <a:ext cx="3831336" cy="14538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ril Fatfac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/>
          <p:nvPr>
            <p:ph idx="2" type="pic"/>
          </p:nvPr>
        </p:nvSpPr>
        <p:spPr>
          <a:xfrm>
            <a:off x="6711696" y="640079"/>
            <a:ext cx="4837176" cy="5568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1655064" y="4087368"/>
            <a:ext cx="3319272" cy="64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23" name="Google Shape;23;p12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12"/>
          <p:cNvSpPr txBox="1"/>
          <p:nvPr>
            <p:ph type="title"/>
          </p:nvPr>
        </p:nvSpPr>
        <p:spPr>
          <a:xfrm>
            <a:off x="259080" y="365125"/>
            <a:ext cx="8663940" cy="739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" type="body"/>
          </p:nvPr>
        </p:nvSpPr>
        <p:spPr>
          <a:xfrm>
            <a:off x="259080" y="1249680"/>
            <a:ext cx="8663940" cy="5029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0" type="dt"/>
          </p:nvPr>
        </p:nvSpPr>
        <p:spPr>
          <a:xfrm>
            <a:off x="459105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1" type="ftr"/>
          </p:nvPr>
        </p:nvSpPr>
        <p:spPr>
          <a:xfrm>
            <a:off x="25908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30" name="Google Shape;30;p13"/>
          <p:cNvSpPr/>
          <p:nvPr/>
        </p:nvSpPr>
        <p:spPr>
          <a:xfrm>
            <a:off x="7209816" y="0"/>
            <a:ext cx="4143984" cy="5747660"/>
          </a:xfrm>
          <a:custGeom>
            <a:rect b="b" l="l" r="r" t="t"/>
            <a:pathLst>
              <a:path extrusionOk="0" h="5956080" w="384375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13"/>
          <p:cNvSpPr txBox="1"/>
          <p:nvPr>
            <p:ph type="title"/>
          </p:nvPr>
        </p:nvSpPr>
        <p:spPr>
          <a:xfrm>
            <a:off x="831850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" type="body"/>
          </p:nvPr>
        </p:nvSpPr>
        <p:spPr>
          <a:xfrm>
            <a:off x="831850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37" name="Google Shape;37;p14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" type="body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2" type="body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45" name="Google Shape;45;p15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6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" type="body"/>
          </p:nvPr>
        </p:nvSpPr>
        <p:spPr>
          <a:xfrm>
            <a:off x="8397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5"/>
          <p:cNvSpPr txBox="1"/>
          <p:nvPr>
            <p:ph idx="2" type="body"/>
          </p:nvPr>
        </p:nvSpPr>
        <p:spPr>
          <a:xfrm>
            <a:off x="8397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3" type="body"/>
          </p:nvPr>
        </p:nvSpPr>
        <p:spPr>
          <a:xfrm>
            <a:off x="64190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5"/>
          <p:cNvSpPr txBox="1"/>
          <p:nvPr>
            <p:ph idx="4" type="body"/>
          </p:nvPr>
        </p:nvSpPr>
        <p:spPr>
          <a:xfrm>
            <a:off x="64190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55" name="Google Shape;55;p16"/>
          <p:cNvSpPr/>
          <p:nvPr/>
        </p:nvSpPr>
        <p:spPr>
          <a:xfrm flipH="1">
            <a:off x="1969639" y="181596"/>
            <a:ext cx="8252722" cy="6022258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16"/>
          <p:cNvSpPr txBox="1"/>
          <p:nvPr>
            <p:ph type="title"/>
          </p:nvPr>
        </p:nvSpPr>
        <p:spPr>
          <a:xfrm>
            <a:off x="2843784" y="1572768"/>
            <a:ext cx="6501384" cy="409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2">
  <p:cSld name="Blank 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Mask ID=&#10;Mask position=bottom, center&#10;Mask family= brushstroke, landscape, wide" id="65" name="Google Shape;65;p18"/>
          <p:cNvSpPr/>
          <p:nvPr/>
        </p:nvSpPr>
        <p:spPr>
          <a:xfrm>
            <a:off x="1768100" y="-1"/>
            <a:ext cx="10423900" cy="5920155"/>
          </a:xfrm>
          <a:custGeom>
            <a:rect b="b" l="l" r="r" t="t"/>
            <a:pathLst>
              <a:path extrusionOk="0" h="5491534" w="10423900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6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70" name="Google Shape;70;p19"/>
          <p:cNvSpPr/>
          <p:nvPr/>
        </p:nvSpPr>
        <p:spPr>
          <a:xfrm>
            <a:off x="4726728" y="0"/>
            <a:ext cx="7472381" cy="6858000"/>
          </a:xfrm>
          <a:custGeom>
            <a:rect b="b" l="l" r="r" t="t"/>
            <a:pathLst>
              <a:path extrusionOk="0" h="6886575" w="7472381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9"/>
          <p:cNvSpPr txBox="1"/>
          <p:nvPr>
            <p:ph type="title"/>
          </p:nvPr>
        </p:nvSpPr>
        <p:spPr>
          <a:xfrm>
            <a:off x="839788" y="640080"/>
            <a:ext cx="3886200" cy="2953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ril Fatfac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" type="body"/>
          </p:nvPr>
        </p:nvSpPr>
        <p:spPr>
          <a:xfrm>
            <a:off x="7059168" y="640080"/>
            <a:ext cx="4489704" cy="5596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19"/>
          <p:cNvSpPr txBox="1"/>
          <p:nvPr>
            <p:ph idx="2" type="body"/>
          </p:nvPr>
        </p:nvSpPr>
        <p:spPr>
          <a:xfrm>
            <a:off x="839788" y="3776472"/>
            <a:ext cx="3886200" cy="246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190500" y="136526"/>
            <a:ext cx="8747760" cy="835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b="0" i="1" sz="44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190500" y="1074420"/>
            <a:ext cx="8747760" cy="5189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4564380" y="6365240"/>
            <a:ext cx="952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190500" y="63512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526780" y="6369049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frcteam2080@gmail.com" TargetMode="External"/><Relationship Id="rId4" Type="http://schemas.openxmlformats.org/officeDocument/2006/relationships/hyperlink" Target="http://www.torbotics2080.org" TargetMode="External"/><Relationship Id="rId5" Type="http://schemas.openxmlformats.org/officeDocument/2006/relationships/hyperlink" Target="http://creativecommons.org/licenses/by-nc-sa/4.0/" TargetMode="External"/><Relationship Id="rId6" Type="http://schemas.openxmlformats.org/officeDocument/2006/relationships/hyperlink" Target="http://creativecommons.org/licenses/by-nc-sa/4.0/" TargetMode="External"/><Relationship Id="rId7" Type="http://schemas.openxmlformats.org/officeDocument/2006/relationships/image" Target="../media/image20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0" y="-5255"/>
            <a:ext cx="9144000" cy="6858000"/>
          </a:xfrm>
          <a:custGeom>
            <a:rect b="b" l="l" r="r" t="t"/>
            <a:pathLst>
              <a:path extrusionOk="0"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1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2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1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"/>
          <p:cNvSpPr txBox="1"/>
          <p:nvPr>
            <p:ph type="ctrTitle"/>
          </p:nvPr>
        </p:nvSpPr>
        <p:spPr>
          <a:xfrm>
            <a:off x="711027" y="843324"/>
            <a:ext cx="8144700" cy="17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</a:pPr>
            <a:r>
              <a:rPr b="1" lang="en-US" sz="6000"/>
              <a:t>FRC Entrepreneurship</a:t>
            </a:r>
            <a:endParaRPr/>
          </a:p>
        </p:txBody>
      </p:sp>
      <p:sp>
        <p:nvSpPr>
          <p:cNvPr id="105" name="Google Shape;105;p1"/>
          <p:cNvSpPr txBox="1"/>
          <p:nvPr>
            <p:ph idx="1" type="subTitle"/>
          </p:nvPr>
        </p:nvSpPr>
        <p:spPr>
          <a:xfrm>
            <a:off x="711028" y="2601649"/>
            <a:ext cx="3943349" cy="646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TEAM 2080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378" y="4131092"/>
            <a:ext cx="3671886" cy="156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/>
          <p:nvPr>
            <p:ph type="title"/>
          </p:nvPr>
        </p:nvSpPr>
        <p:spPr>
          <a:xfrm>
            <a:off x="259080" y="365125"/>
            <a:ext cx="8663940" cy="739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Entrepreneurship Judging: What to Expect</a:t>
            </a:r>
            <a:endParaRPr/>
          </a:p>
        </p:txBody>
      </p:sp>
      <p:sp>
        <p:nvSpPr>
          <p:cNvPr id="192" name="Google Shape;192;p8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8"/>
          <p:cNvSpPr txBox="1"/>
          <p:nvPr/>
        </p:nvSpPr>
        <p:spPr>
          <a:xfrm>
            <a:off x="259075" y="1405300"/>
            <a:ext cx="86640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94" name="Google Shape;194;p8"/>
          <p:cNvSpPr txBox="1"/>
          <p:nvPr/>
        </p:nvSpPr>
        <p:spPr>
          <a:xfrm>
            <a:off x="115325" y="1405300"/>
            <a:ext cx="5428500" cy="48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●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Prior to the event, work with your team to develop some main talking points.  How do you think your team stands out?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●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You will turn in your business plan once you get to your event. Make sure to follow the award guidelines for this each year. 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●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Know your team stats &amp; be prepared to create an open dialogue with judges.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●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Look for clear ways to graphically sum up your key points to include in your business plan. These will be a great reference point.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5" name="Google Shape;19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400" y="1104894"/>
            <a:ext cx="3219675" cy="2414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7ce2050b9_0_13"/>
          <p:cNvSpPr txBox="1"/>
          <p:nvPr>
            <p:ph type="title"/>
          </p:nvPr>
        </p:nvSpPr>
        <p:spPr>
          <a:xfrm>
            <a:off x="259080" y="365125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Entrepreneurship Judging: What to Expect</a:t>
            </a:r>
            <a:endParaRPr/>
          </a:p>
        </p:txBody>
      </p:sp>
      <p:sp>
        <p:nvSpPr>
          <p:cNvPr id="201" name="Google Shape;201;g87ce2050b9_0_13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g87ce2050b9_0_13"/>
          <p:cNvSpPr txBox="1"/>
          <p:nvPr/>
        </p:nvSpPr>
        <p:spPr>
          <a:xfrm>
            <a:off x="259075" y="1405300"/>
            <a:ext cx="86640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03" name="Google Shape;203;g87ce2050b9_0_13"/>
          <p:cNvSpPr txBox="1"/>
          <p:nvPr/>
        </p:nvSpPr>
        <p:spPr>
          <a:xfrm>
            <a:off x="3318650" y="1231975"/>
            <a:ext cx="5825400" cy="54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Century Gothic"/>
                <a:ea typeface="Century Gothic"/>
                <a:cs typeface="Century Gothic"/>
                <a:sym typeface="Century Gothic"/>
              </a:rPr>
              <a:t>Make sure you can answer the following: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How is your business plan organized?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How does your team make decisions &amp; divide the workload?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How does your team retain active engagement from students, mentors, and sponsors?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How do you recruit &amp; train new members &amp; keep from losing team knowledge/skills as seniors graduate?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How does your team celebrate successes &amp; document lessons learned to keep from making repeated mistakes?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4" name="Google Shape;204;g87ce2050b9_0_13"/>
          <p:cNvPicPr preferRelativeResize="0"/>
          <p:nvPr/>
        </p:nvPicPr>
        <p:blipFill rotWithShape="1">
          <a:blip r:embed="rId3">
            <a:alphaModFix/>
          </a:blip>
          <a:srcRect b="15299" l="14994" r="0" t="8735"/>
          <a:stretch/>
        </p:blipFill>
        <p:spPr>
          <a:xfrm>
            <a:off x="259075" y="1930075"/>
            <a:ext cx="3400725" cy="22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87ce2050b9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75" y="4420799"/>
            <a:ext cx="3400726" cy="1881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 txBox="1"/>
          <p:nvPr>
            <p:ph type="title"/>
          </p:nvPr>
        </p:nvSpPr>
        <p:spPr>
          <a:xfrm>
            <a:off x="259080" y="365125"/>
            <a:ext cx="8663940" cy="739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Credits</a:t>
            </a:r>
            <a:endParaRPr/>
          </a:p>
        </p:txBody>
      </p:sp>
      <p:sp>
        <p:nvSpPr>
          <p:cNvPr id="211" name="Google Shape;211;p9"/>
          <p:cNvSpPr txBox="1"/>
          <p:nvPr>
            <p:ph idx="1" type="body"/>
          </p:nvPr>
        </p:nvSpPr>
        <p:spPr>
          <a:xfrm>
            <a:off x="259080" y="1249680"/>
            <a:ext cx="8663940" cy="5029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This lesson was written by FRC 2080 for FRCTutorials.com</a:t>
            </a:r>
            <a:endParaRPr sz="16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You can contact the author at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frcteam2080@gmail.com</a:t>
            </a:r>
            <a:r>
              <a:rPr lang="en-US" sz="1600"/>
              <a:t> or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www.torbotics2080.org</a:t>
            </a:r>
            <a:r>
              <a:rPr lang="en-US" sz="1600"/>
              <a:t> </a:t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More lessons for FIRST Robotics Competition are available at www.FRCtutorials.com</a:t>
            </a:r>
            <a:endParaRPr sz="1600"/>
          </a:p>
        </p:txBody>
      </p:sp>
      <p:sp>
        <p:nvSpPr>
          <p:cNvPr id="212" name="Google Shape;212;p9"/>
          <p:cNvSpPr/>
          <p:nvPr/>
        </p:nvSpPr>
        <p:spPr>
          <a:xfrm>
            <a:off x="1420566" y="5157859"/>
            <a:ext cx="7464353" cy="430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work is licensed under 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b="0" i="0" lang="en-US" sz="1400" u="sng" cap="none" strike="noStrike">
                <a:solidFill>
                  <a:srgbClr val="4374B7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Creative Commons Attribution-NonCommercial-ShareAlike 4.0 International License</a:t>
            </a:r>
            <a:r>
              <a:rPr b="0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4374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reative Commons License" id="213" name="Google Shape;213;p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4901" y="5219289"/>
            <a:ext cx="949845" cy="33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5" name="Google Shape;215;p9"/>
          <p:cNvPicPr preferRelativeResize="0"/>
          <p:nvPr/>
        </p:nvPicPr>
        <p:blipFill rotWithShape="1">
          <a:blip r:embed="rId8">
            <a:alphaModFix/>
          </a:blip>
          <a:srcRect b="23154" l="0" r="0" t="11272"/>
          <a:stretch/>
        </p:blipFill>
        <p:spPr>
          <a:xfrm>
            <a:off x="2176500" y="2090650"/>
            <a:ext cx="4948424" cy="15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>
            <p:ph type="title"/>
          </p:nvPr>
        </p:nvSpPr>
        <p:spPr>
          <a:xfrm>
            <a:off x="240000" y="267100"/>
            <a:ext cx="86640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Why is entrepreneurship important?</a:t>
            </a:r>
            <a:endParaRPr/>
          </a:p>
        </p:txBody>
      </p:sp>
      <p:sp>
        <p:nvSpPr>
          <p:cNvPr id="112" name="Google Shape;112;p2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259075" y="1405300"/>
            <a:ext cx="5592600" cy="5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14" name="Google Shape;114;p2"/>
          <p:cNvSpPr txBox="1"/>
          <p:nvPr/>
        </p:nvSpPr>
        <p:spPr>
          <a:xfrm>
            <a:off x="259075" y="1503400"/>
            <a:ext cx="52848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No team can exist solely on its own.  We are all part of a larger community &amp; region.  We must learn how to run our team like a business to sustain financially and grow support.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i="1" lang="en-US" sz="1800">
                <a:latin typeface="Century Gothic"/>
                <a:ea typeface="Century Gothic"/>
                <a:cs typeface="Century Gothic"/>
                <a:sym typeface="Century Gothic"/>
              </a:rPr>
              <a:t>FIRST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’s mission centers on the recognition that we #BuildBetterTogether. It’s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important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build strong, supportive relationships within your team &amp;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with those in your community.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How do you want to be known by your community?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Having a well thought out plan for running your team is vital to ensure your program becomes self-sustaining, builds a clear identity, &amp; overall enthusiasm.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000" y="1118508"/>
            <a:ext cx="3336600" cy="238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5000" y="3679912"/>
            <a:ext cx="3336599" cy="2502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/>
          <p:nvPr>
            <p:ph type="title"/>
          </p:nvPr>
        </p:nvSpPr>
        <p:spPr>
          <a:xfrm>
            <a:off x="259080" y="365125"/>
            <a:ext cx="8663940" cy="739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What does successful entrepreneurship look like?</a:t>
            </a:r>
            <a:endParaRPr/>
          </a:p>
        </p:txBody>
      </p:sp>
      <p:cxnSp>
        <p:nvCxnSpPr>
          <p:cNvPr id="122" name="Google Shape;122;p3"/>
          <p:cNvCxnSpPr/>
          <p:nvPr/>
        </p:nvCxnSpPr>
        <p:spPr>
          <a:xfrm>
            <a:off x="5824330" y="4547124"/>
            <a:ext cx="288235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3" name="Google Shape;123;p3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5575100" y="4263850"/>
            <a:ext cx="1103700" cy="90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259075" y="1405300"/>
            <a:ext cx="86640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26" name="Google Shape;126;p3"/>
          <p:cNvSpPr txBox="1"/>
          <p:nvPr/>
        </p:nvSpPr>
        <p:spPr>
          <a:xfrm>
            <a:off x="704100" y="1405300"/>
            <a:ext cx="7735800" cy="51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At the beginning of each season (prior to game release), teams should sit down and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analyze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what was successful and not from the previous season. This is a great way to help review prior procedures &amp; protocol &amp; to give input to make changes.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 successful business plan is one that truly represents your team &amp; becomes a resource when going out to engage your community. It should include the team’s mission, vision &amp; defined goals &amp; how you manage &amp; track progress toward achieving your ongoing objectives.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Successful entrepreneurship involves selling your team as a product worthy of investment.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What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would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companies have to gain by helping you?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What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would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companies get in return?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Set up ways to reward your sponsors. (Ex: company logo recognition on your team’s sponsor banner, published materials, season shirt, robot decal, etc.)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type="title"/>
          </p:nvPr>
        </p:nvSpPr>
        <p:spPr>
          <a:xfrm>
            <a:off x="3100477" y="180325"/>
            <a:ext cx="47715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Engaging Sponsors</a:t>
            </a:r>
            <a:endParaRPr/>
          </a:p>
        </p:txBody>
      </p:sp>
      <p:sp>
        <p:nvSpPr>
          <p:cNvPr id="132" name="Google Shape;132;p4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4"/>
          <p:cNvSpPr txBox="1"/>
          <p:nvPr/>
        </p:nvSpPr>
        <p:spPr>
          <a:xfrm>
            <a:off x="3100475" y="1010925"/>
            <a:ext cx="5898900" cy="57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chemeClr val="dk1"/>
                </a:solidFill>
              </a:rPr>
              <a:t>To engage potential sponsors you will need:</a:t>
            </a:r>
            <a:endParaRPr b="1" sz="21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Confidence </a:t>
            </a:r>
            <a:endParaRPr sz="2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Tell them the WWE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</a:rPr>
              <a:t>Confidence</a:t>
            </a:r>
            <a:endParaRPr sz="2000" u="sng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Be calm, collected &amp; most importantly yourself. </a:t>
            </a:r>
            <a:endParaRPr sz="2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Have a good foundation/outline of what you want to say.</a:t>
            </a:r>
            <a:endParaRPr sz="2000">
              <a:solidFill>
                <a:schemeClr val="dk1"/>
              </a:solidFill>
            </a:endParaRPr>
          </a:p>
          <a:p>
            <a:pPr indent="-228600" lvl="0" marL="9715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-Have talking points involving your mission </a:t>
            </a:r>
            <a:endParaRPr sz="2000">
              <a:solidFill>
                <a:schemeClr val="dk1"/>
              </a:solidFill>
            </a:endParaRPr>
          </a:p>
          <a:p>
            <a:pPr indent="-228600" lvl="0" marL="9715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-Plan an opening statement to get going.</a:t>
            </a:r>
            <a:endParaRPr sz="2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For practice, have someone ask you questions sponsors might ask.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</a:rPr>
              <a:t>WWE</a:t>
            </a:r>
            <a:endParaRPr sz="2000" u="sng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rgbClr val="FF0000"/>
                </a:solidFill>
              </a:rPr>
              <a:t>W</a:t>
            </a:r>
            <a:r>
              <a:rPr lang="en-US" sz="2000">
                <a:solidFill>
                  <a:schemeClr val="dk1"/>
                </a:solidFill>
              </a:rPr>
              <a:t>hy should they sponsor your team?</a:t>
            </a:r>
            <a:endParaRPr sz="2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rgbClr val="FF0000"/>
                </a:solidFill>
              </a:rPr>
              <a:t>W</a:t>
            </a:r>
            <a:r>
              <a:rPr lang="en-US" sz="2000">
                <a:solidFill>
                  <a:schemeClr val="dk1"/>
                </a:solidFill>
              </a:rPr>
              <a:t>hat will they gain in sponsoring your team?</a:t>
            </a:r>
            <a:endParaRPr sz="2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What is your </a:t>
            </a:r>
            <a:r>
              <a:rPr lang="en-US" sz="2000">
                <a:solidFill>
                  <a:srgbClr val="FF0000"/>
                </a:solidFill>
              </a:rPr>
              <a:t>E</a:t>
            </a:r>
            <a:r>
              <a:rPr lang="en-US" sz="2000">
                <a:solidFill>
                  <a:schemeClr val="dk1"/>
                </a:solidFill>
              </a:rPr>
              <a:t>nd goal?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34" name="Google Shape;1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75" y="3302300"/>
            <a:ext cx="2483650" cy="331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4">
            <a:alphaModFix/>
          </a:blip>
          <a:srcRect b="8742" l="0" r="0" t="0"/>
          <a:stretch/>
        </p:blipFill>
        <p:spPr>
          <a:xfrm>
            <a:off x="396275" y="303525"/>
            <a:ext cx="2414650" cy="273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>
            <p:ph type="title"/>
          </p:nvPr>
        </p:nvSpPr>
        <p:spPr>
          <a:xfrm>
            <a:off x="135880" y="365125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Tracking &amp; Reporting Metrics</a:t>
            </a:r>
            <a:endParaRPr/>
          </a:p>
        </p:txBody>
      </p:sp>
      <p:sp>
        <p:nvSpPr>
          <p:cNvPr id="141" name="Google Shape;141;p5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5"/>
          <p:cNvSpPr txBox="1"/>
          <p:nvPr/>
        </p:nvSpPr>
        <p:spPr>
          <a:xfrm>
            <a:off x="135875" y="1211425"/>
            <a:ext cx="5346300" cy="52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/>
              <a:t>Why is it important to track team stats?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To provide concrete data to your current &amp; potential sponsors</a:t>
            </a:r>
            <a:endParaRPr sz="2000">
              <a:solidFill>
                <a:schemeClr val="dk1"/>
              </a:solidFill>
            </a:endParaRPr>
          </a:p>
          <a:p>
            <a:pPr indent="-228600" lvl="0" marL="14287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-It better informs their investment.</a:t>
            </a:r>
            <a:endParaRPr sz="2000">
              <a:solidFill>
                <a:schemeClr val="dk1"/>
              </a:solidFill>
            </a:endParaRPr>
          </a:p>
          <a:p>
            <a:pPr indent="-228600" lvl="0" marL="1428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It allows future members a better understanding of the team’s history.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It allows you to gauge team progress in completing both long &amp; short term initiatives &amp; make more informed decisions when planning the team’s sustainability. 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It helps instill a sense of accountability throughout the team.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It helps you to better define the team’s strengths &amp; areas of improvement.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43" name="Google Shape;1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375" y="1369863"/>
            <a:ext cx="3233825" cy="242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375" y="4060181"/>
            <a:ext cx="3233825" cy="2425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7ce2050b9_0_7"/>
          <p:cNvSpPr txBox="1"/>
          <p:nvPr>
            <p:ph type="title"/>
          </p:nvPr>
        </p:nvSpPr>
        <p:spPr>
          <a:xfrm>
            <a:off x="240005" y="139250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Tracking &amp; Reporting Metrics</a:t>
            </a:r>
            <a:endParaRPr/>
          </a:p>
        </p:txBody>
      </p:sp>
      <p:sp>
        <p:nvSpPr>
          <p:cNvPr id="150" name="Google Shape;150;g87ce2050b9_0_7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g87ce2050b9_0_7"/>
          <p:cNvSpPr txBox="1"/>
          <p:nvPr/>
        </p:nvSpPr>
        <p:spPr>
          <a:xfrm>
            <a:off x="4549413" y="1003388"/>
            <a:ext cx="4422300" cy="3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</a:rPr>
              <a:t>What to record:</a:t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-35560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Income/Expenses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Events (attendance &amp; survey data/participant feedback).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Team demographics &amp; progress on team initiatives.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Information on sponsors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D</a:t>
            </a:r>
            <a:r>
              <a:rPr lang="en-US" sz="2000">
                <a:solidFill>
                  <a:schemeClr val="dk1"/>
                </a:solidFill>
              </a:rPr>
              <a:t>ata on marketing effectiveness.</a:t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52" name="Google Shape;152;g87ce2050b9_0_7"/>
          <p:cNvPicPr preferRelativeResize="0"/>
          <p:nvPr/>
        </p:nvPicPr>
        <p:blipFill rotWithShape="1">
          <a:blip r:embed="rId3">
            <a:alphaModFix/>
          </a:blip>
          <a:srcRect b="12624" l="0" r="0" t="26063"/>
          <a:stretch/>
        </p:blipFill>
        <p:spPr>
          <a:xfrm>
            <a:off x="329800" y="4763650"/>
            <a:ext cx="4034450" cy="18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87ce2050b9_0_7"/>
          <p:cNvPicPr preferRelativeResize="0"/>
          <p:nvPr/>
        </p:nvPicPr>
        <p:blipFill rotWithShape="1">
          <a:blip r:embed="rId4">
            <a:alphaModFix/>
          </a:blip>
          <a:srcRect b="13242" l="5228" r="5389" t="5111"/>
          <a:stretch/>
        </p:blipFill>
        <p:spPr>
          <a:xfrm>
            <a:off x="5194850" y="4586075"/>
            <a:ext cx="2967181" cy="20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87ce2050b9_0_7"/>
          <p:cNvPicPr preferRelativeResize="0"/>
          <p:nvPr/>
        </p:nvPicPr>
        <p:blipFill rotWithShape="1">
          <a:blip r:embed="rId5">
            <a:alphaModFix/>
          </a:blip>
          <a:srcRect b="13892" l="0" r="0" t="22029"/>
          <a:stretch/>
        </p:blipFill>
        <p:spPr>
          <a:xfrm>
            <a:off x="329800" y="2647225"/>
            <a:ext cx="4034450" cy="19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87ce2050b9_0_7"/>
          <p:cNvPicPr preferRelativeResize="0"/>
          <p:nvPr/>
        </p:nvPicPr>
        <p:blipFill rotWithShape="1">
          <a:blip r:embed="rId6">
            <a:alphaModFix/>
          </a:blip>
          <a:srcRect b="27178" l="33065" r="20571" t="50354"/>
          <a:stretch/>
        </p:blipFill>
        <p:spPr>
          <a:xfrm>
            <a:off x="329800" y="1003400"/>
            <a:ext cx="4034450" cy="14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/>
          <p:nvPr>
            <p:ph type="title"/>
          </p:nvPr>
        </p:nvSpPr>
        <p:spPr>
          <a:xfrm>
            <a:off x="3678052" y="180325"/>
            <a:ext cx="51192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Focus on Marketing</a:t>
            </a:r>
            <a:endParaRPr/>
          </a:p>
        </p:txBody>
      </p:sp>
      <p:sp>
        <p:nvSpPr>
          <p:cNvPr id="161" name="Google Shape;161;p6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3552200" y="920125"/>
            <a:ext cx="5370900" cy="5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To market successfully, you need a strategy: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How will you put your team out there?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Face-to-Face</a:t>
            </a:r>
            <a:r>
              <a:rPr lang="en-US" sz="2000">
                <a:solidFill>
                  <a:schemeClr val="dk1"/>
                </a:solidFill>
              </a:rPr>
              <a:t> vs. Online Marketing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Face-to-Face Marketing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Make flyers, </a:t>
            </a:r>
            <a:r>
              <a:rPr lang="en-US" sz="2000"/>
              <a:t>brochures, business cards, or any other media to hand to businesses.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Meet &amp; develop a relationship with individuals at local businesses.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Become a fixture at local events. </a:t>
            </a:r>
            <a:r>
              <a:rPr lang="en-US" sz="2000"/>
              <a:t>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Online Marketing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Make a Website (Google Sites or another site can aid in creating a website)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Regular social media (All platforms)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Newspaper articles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Live &amp; recorded radio slots</a:t>
            </a:r>
            <a:endParaRPr sz="20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 b="16694" l="3993" r="0" t="0"/>
          <a:stretch/>
        </p:blipFill>
        <p:spPr>
          <a:xfrm>
            <a:off x="369600" y="4535475"/>
            <a:ext cx="3117801" cy="2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4">
            <a:alphaModFix/>
          </a:blip>
          <a:srcRect b="2856" l="3993" r="0" t="0"/>
          <a:stretch/>
        </p:blipFill>
        <p:spPr>
          <a:xfrm>
            <a:off x="369600" y="2583300"/>
            <a:ext cx="3117799" cy="177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5">
            <a:alphaModFix/>
          </a:blip>
          <a:srcRect b="9429" l="6349" r="0" t="9421"/>
          <a:stretch/>
        </p:blipFill>
        <p:spPr>
          <a:xfrm>
            <a:off x="369600" y="377825"/>
            <a:ext cx="3117800" cy="20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/>
          <p:nvPr>
            <p:ph type="title"/>
          </p:nvPr>
        </p:nvSpPr>
        <p:spPr>
          <a:xfrm>
            <a:off x="259080" y="393550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Tips for Team Implementation</a:t>
            </a:r>
            <a:endParaRPr/>
          </a:p>
        </p:txBody>
      </p:sp>
      <p:sp>
        <p:nvSpPr>
          <p:cNvPr id="171" name="Google Shape;171;p7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7"/>
          <p:cNvSpPr txBox="1"/>
          <p:nvPr/>
        </p:nvSpPr>
        <p:spPr>
          <a:xfrm>
            <a:off x="259075" y="1405300"/>
            <a:ext cx="86640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259075" y="1622100"/>
            <a:ext cx="55107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Reach out into the business community to learn more about marketing &amp; developing a strong business plan.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We’ve had the head of our local Small Business Development Center speak with us &amp; provide feedback on existing marketing materials.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The purpose of everything you create should be to engage sponsors &amp; community support, not for the sole aim of winning an award. Your plan will be more meaningful if it serves a tangible purpose &amp; engages the entire team.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 b="4686" l="0" r="0" t="8038"/>
          <a:stretch/>
        </p:blipFill>
        <p:spPr>
          <a:xfrm>
            <a:off x="6200975" y="3799000"/>
            <a:ext cx="2381800" cy="2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 b="0" l="5855" r="0" t="11870"/>
          <a:stretch/>
        </p:blipFill>
        <p:spPr>
          <a:xfrm>
            <a:off x="5954550" y="1405300"/>
            <a:ext cx="2968476" cy="208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7ce2050b9_0_0"/>
          <p:cNvSpPr txBox="1"/>
          <p:nvPr>
            <p:ph type="title"/>
          </p:nvPr>
        </p:nvSpPr>
        <p:spPr>
          <a:xfrm>
            <a:off x="240005" y="106075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Tips for Team Implementation</a:t>
            </a:r>
            <a:endParaRPr/>
          </a:p>
        </p:txBody>
      </p:sp>
      <p:sp>
        <p:nvSpPr>
          <p:cNvPr id="181" name="Google Shape;181;g87ce2050b9_0_0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g87ce2050b9_0_0"/>
          <p:cNvSpPr txBox="1"/>
          <p:nvPr/>
        </p:nvSpPr>
        <p:spPr>
          <a:xfrm>
            <a:off x="259075" y="1405300"/>
            <a:ext cx="8664000" cy="46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g87ce2050b9_0_0"/>
          <p:cNvSpPr txBox="1"/>
          <p:nvPr/>
        </p:nvSpPr>
        <p:spPr>
          <a:xfrm>
            <a:off x="3860200" y="845875"/>
            <a:ext cx="5194800" cy="58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Keep your mission simple &amp; relatable.  Your vision should represent who you are &amp; what you envision for your community. Our mission is summed up in 3 words: #PutSTEM</a:t>
            </a:r>
            <a:r>
              <a:rPr i="1" lang="en-US" sz="2000">
                <a:solidFill>
                  <a:schemeClr val="dk1"/>
                </a:solidFill>
              </a:rPr>
              <a:t>FIRST</a:t>
            </a:r>
            <a:r>
              <a:rPr lang="en-US" sz="2000">
                <a:solidFill>
                  <a:schemeClr val="dk1"/>
                </a:solidFill>
              </a:rPr>
              <a:t>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Make sure the ongoing development of your plan is part of weekly meetings so everyone is aware of progress &amp; gives input.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Your sponsors are your constituents. You want their input as well.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84" name="Google Shape;184;g87ce2050b9_0_0"/>
          <p:cNvPicPr preferRelativeResize="0"/>
          <p:nvPr/>
        </p:nvPicPr>
        <p:blipFill rotWithShape="1">
          <a:blip r:embed="rId3">
            <a:alphaModFix/>
          </a:blip>
          <a:srcRect b="4891" l="0" r="0" t="7596"/>
          <a:stretch/>
        </p:blipFill>
        <p:spPr>
          <a:xfrm>
            <a:off x="492800" y="845887"/>
            <a:ext cx="3230175" cy="283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87ce2050b9_0_0"/>
          <p:cNvPicPr preferRelativeResize="0"/>
          <p:nvPr/>
        </p:nvPicPr>
        <p:blipFill rotWithShape="1">
          <a:blip r:embed="rId4">
            <a:alphaModFix/>
          </a:blip>
          <a:srcRect b="0" l="0" r="0" t="22696"/>
          <a:stretch/>
        </p:blipFill>
        <p:spPr>
          <a:xfrm>
            <a:off x="4844500" y="4797100"/>
            <a:ext cx="2978550" cy="17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87ce2050b9_0_0"/>
          <p:cNvPicPr preferRelativeResize="0"/>
          <p:nvPr/>
        </p:nvPicPr>
        <p:blipFill rotWithShape="1">
          <a:blip r:embed="rId5">
            <a:alphaModFix/>
          </a:blip>
          <a:srcRect b="0" l="14209" r="10003" t="17498"/>
          <a:stretch/>
        </p:blipFill>
        <p:spPr>
          <a:xfrm>
            <a:off x="492800" y="3886600"/>
            <a:ext cx="3230175" cy="26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rushVTI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2020-03-03T17:05:41Z</dcterms:created>
  <dc:creator>Srinivasan Seshan</dc:creator>
</cp:coreProperties>
</file>