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9144000"/>
  <p:notesSz cx="6858000" cy="9144000"/>
  <p:embeddedFontLst>
    <p:embeddedFont>
      <p:font typeface="Abril Fatface"/>
      <p:regular r:id="rId17"/>
    </p:embeddedFont>
    <p:embeddedFont>
      <p:font typeface="Helvetica Neue"/>
      <p:regular r:id="rId18"/>
      <p:bold r:id="rId19"/>
      <p:italic r:id="rId20"/>
      <p:boldItalic r:id="rId21"/>
    </p:embeddedFont>
    <p:embeddedFont>
      <p:font typeface="Century Gothic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6" roundtripDataSignature="AMtx7mgZ1D/8dTywTrGyI1snjRh6Ksec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italic.fntdata"/><Relationship Id="rId22" Type="http://schemas.openxmlformats.org/officeDocument/2006/relationships/font" Target="fonts/CenturyGothic-regular.fntdata"/><Relationship Id="rId21" Type="http://schemas.openxmlformats.org/officeDocument/2006/relationships/font" Target="fonts/HelveticaNeue-boldItalic.fntdata"/><Relationship Id="rId24" Type="http://schemas.openxmlformats.org/officeDocument/2006/relationships/font" Target="fonts/CenturyGothic-italic.fntdata"/><Relationship Id="rId23" Type="http://schemas.openxmlformats.org/officeDocument/2006/relationships/font" Target="fonts/CenturyGothic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AbrilFatface-regular.fntdata"/><Relationship Id="rId16" Type="http://schemas.openxmlformats.org/officeDocument/2006/relationships/slide" Target="slides/slide12.xml"/><Relationship Id="rId19" Type="http://schemas.openxmlformats.org/officeDocument/2006/relationships/font" Target="fonts/HelveticaNeue-bold.fntdata"/><Relationship Id="rId18" Type="http://schemas.openxmlformats.org/officeDocument/2006/relationships/font" Target="fonts/HelveticaNeu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50deb488e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g850deb488e_0_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61345469a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" name="Google Shape;120;g861345469a_0_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61345469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g861345469a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50deb488e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g850deb488e_0_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50deb488e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g850deb488e_0_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50deb488e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g850deb488e_0_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16" name="Google Shape;16;p11"/>
          <p:cNvSpPr/>
          <p:nvPr/>
        </p:nvSpPr>
        <p:spPr>
          <a:xfrm flipH="1">
            <a:off x="2599854" y="527562"/>
            <a:ext cx="6992292" cy="5102484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11"/>
          <p:cNvSpPr txBox="1"/>
          <p:nvPr>
            <p:ph type="ctrTitle"/>
          </p:nvPr>
        </p:nvSpPr>
        <p:spPr>
          <a:xfrm>
            <a:off x="1508760" y="1591056"/>
            <a:ext cx="5705856" cy="32644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" type="subTitle"/>
          </p:nvPr>
        </p:nvSpPr>
        <p:spPr>
          <a:xfrm>
            <a:off x="1524000" y="4928616"/>
            <a:ext cx="5705856" cy="996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78" name="Google Shape;78;p20"/>
          <p:cNvSpPr/>
          <p:nvPr/>
        </p:nvSpPr>
        <p:spPr>
          <a:xfrm>
            <a:off x="684965" y="1332237"/>
            <a:ext cx="5263732" cy="3841102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79;p20"/>
          <p:cNvSpPr txBox="1"/>
          <p:nvPr>
            <p:ph type="title"/>
          </p:nvPr>
        </p:nvSpPr>
        <p:spPr>
          <a:xfrm>
            <a:off x="1399032" y="2523744"/>
            <a:ext cx="3831336" cy="14538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ril Fatface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/>
          <p:nvPr>
            <p:ph idx="2" type="pic"/>
          </p:nvPr>
        </p:nvSpPr>
        <p:spPr>
          <a:xfrm>
            <a:off x="6711696" y="640079"/>
            <a:ext cx="4837176" cy="5568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1655064" y="4087368"/>
            <a:ext cx="3319272" cy="649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cap="none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23" name="Google Shape;23;p12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4;p12"/>
          <p:cNvSpPr txBox="1"/>
          <p:nvPr>
            <p:ph type="title"/>
          </p:nvPr>
        </p:nvSpPr>
        <p:spPr>
          <a:xfrm>
            <a:off x="259080" y="365125"/>
            <a:ext cx="8663940" cy="739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" type="body"/>
          </p:nvPr>
        </p:nvSpPr>
        <p:spPr>
          <a:xfrm>
            <a:off x="259080" y="1249680"/>
            <a:ext cx="8663940" cy="5029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2"/>
          <p:cNvSpPr txBox="1"/>
          <p:nvPr>
            <p:ph idx="10" type="dt"/>
          </p:nvPr>
        </p:nvSpPr>
        <p:spPr>
          <a:xfrm>
            <a:off x="459105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2"/>
          <p:cNvSpPr txBox="1"/>
          <p:nvPr>
            <p:ph idx="11" type="ftr"/>
          </p:nvPr>
        </p:nvSpPr>
        <p:spPr>
          <a:xfrm>
            <a:off x="25908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2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30" name="Google Shape;30;p13"/>
          <p:cNvSpPr/>
          <p:nvPr/>
        </p:nvSpPr>
        <p:spPr>
          <a:xfrm>
            <a:off x="7209816" y="0"/>
            <a:ext cx="4143984" cy="5747660"/>
          </a:xfrm>
          <a:custGeom>
            <a:rect b="b" l="l" r="r" t="t"/>
            <a:pathLst>
              <a:path extrusionOk="0" h="5956080" w="384375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13"/>
          <p:cNvSpPr txBox="1"/>
          <p:nvPr>
            <p:ph type="title"/>
          </p:nvPr>
        </p:nvSpPr>
        <p:spPr>
          <a:xfrm>
            <a:off x="831850" y="1078991"/>
            <a:ext cx="5266944" cy="31363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" type="body"/>
          </p:nvPr>
        </p:nvSpPr>
        <p:spPr>
          <a:xfrm>
            <a:off x="831850" y="4279392"/>
            <a:ext cx="5266944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37" name="Google Shape;37;p14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4"/>
          <p:cNvSpPr txBox="1"/>
          <p:nvPr>
            <p:ph idx="1" type="body"/>
          </p:nvPr>
        </p:nvSpPr>
        <p:spPr>
          <a:xfrm>
            <a:off x="838200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4"/>
          <p:cNvSpPr txBox="1"/>
          <p:nvPr>
            <p:ph idx="2" type="body"/>
          </p:nvPr>
        </p:nvSpPr>
        <p:spPr>
          <a:xfrm>
            <a:off x="6419088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45" name="Google Shape;45;p15"/>
          <p:cNvSpPr/>
          <p:nvPr/>
        </p:nvSpPr>
        <p:spPr>
          <a:xfrm flipH="1">
            <a:off x="1" y="315111"/>
            <a:ext cx="3021543" cy="1435442"/>
          </a:xfrm>
          <a:custGeom>
            <a:rect b="b" l="l" r="r" t="t"/>
            <a:pathLst>
              <a:path extrusionOk="0" h="1435442" w="3021543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46;p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" type="body"/>
          </p:nvPr>
        </p:nvSpPr>
        <p:spPr>
          <a:xfrm>
            <a:off x="8397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5"/>
          <p:cNvSpPr txBox="1"/>
          <p:nvPr>
            <p:ph idx="2" type="body"/>
          </p:nvPr>
        </p:nvSpPr>
        <p:spPr>
          <a:xfrm>
            <a:off x="8397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5"/>
          <p:cNvSpPr txBox="1"/>
          <p:nvPr>
            <p:ph idx="3" type="body"/>
          </p:nvPr>
        </p:nvSpPr>
        <p:spPr>
          <a:xfrm>
            <a:off x="64190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5"/>
          <p:cNvSpPr txBox="1"/>
          <p:nvPr>
            <p:ph idx="4" type="body"/>
          </p:nvPr>
        </p:nvSpPr>
        <p:spPr>
          <a:xfrm>
            <a:off x="64190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55" name="Google Shape;55;p16"/>
          <p:cNvSpPr/>
          <p:nvPr/>
        </p:nvSpPr>
        <p:spPr>
          <a:xfrm flipH="1">
            <a:off x="1969639" y="181596"/>
            <a:ext cx="8252722" cy="6022258"/>
          </a:xfrm>
          <a:custGeom>
            <a:rect b="b" l="l" r="r" t="t"/>
            <a:pathLst>
              <a:path extrusionOk="0" h="5025119" w="6886274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Google Shape;56;p16"/>
          <p:cNvSpPr txBox="1"/>
          <p:nvPr>
            <p:ph type="title"/>
          </p:nvPr>
        </p:nvSpPr>
        <p:spPr>
          <a:xfrm>
            <a:off x="2843784" y="1572768"/>
            <a:ext cx="6501384" cy="4096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1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2">
  <p:cSld name="Blank 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Mask ID=&#10;Mask position=bottom, center&#10;Mask family= brushstroke, landscape, wide" id="65" name="Google Shape;65;p18"/>
          <p:cNvSpPr/>
          <p:nvPr/>
        </p:nvSpPr>
        <p:spPr>
          <a:xfrm>
            <a:off x="1768100" y="-1"/>
            <a:ext cx="10423900" cy="5920155"/>
          </a:xfrm>
          <a:custGeom>
            <a:rect b="b" l="l" r="r" t="t"/>
            <a:pathLst>
              <a:path extrusionOk="0" h="5491534" w="10423900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Google Shape;6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" id="70" name="Google Shape;70;p19"/>
          <p:cNvSpPr/>
          <p:nvPr/>
        </p:nvSpPr>
        <p:spPr>
          <a:xfrm>
            <a:off x="4726728" y="0"/>
            <a:ext cx="7472381" cy="6858000"/>
          </a:xfrm>
          <a:custGeom>
            <a:rect b="b" l="l" r="r" t="t"/>
            <a:pathLst>
              <a:path extrusionOk="0" h="6886575" w="7472381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19"/>
          <p:cNvSpPr txBox="1"/>
          <p:nvPr>
            <p:ph type="title"/>
          </p:nvPr>
        </p:nvSpPr>
        <p:spPr>
          <a:xfrm>
            <a:off x="839788" y="640080"/>
            <a:ext cx="3886200" cy="29535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ril Fatface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" type="body"/>
          </p:nvPr>
        </p:nvSpPr>
        <p:spPr>
          <a:xfrm>
            <a:off x="7059168" y="640080"/>
            <a:ext cx="4489704" cy="55961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19"/>
          <p:cNvSpPr txBox="1"/>
          <p:nvPr>
            <p:ph idx="2" type="body"/>
          </p:nvPr>
        </p:nvSpPr>
        <p:spPr>
          <a:xfrm>
            <a:off x="839788" y="3776472"/>
            <a:ext cx="3886200" cy="246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190500" y="136526"/>
            <a:ext cx="8747760" cy="835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b="0" i="1" sz="4400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190500" y="1074420"/>
            <a:ext cx="8747760" cy="5189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4564380" y="6365240"/>
            <a:ext cx="952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190500" y="635126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526780" y="6369049"/>
            <a:ext cx="411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frcteam2080@gmail.com" TargetMode="External"/><Relationship Id="rId4" Type="http://schemas.openxmlformats.org/officeDocument/2006/relationships/hyperlink" Target="http://www.torbotics2080.org" TargetMode="External"/><Relationship Id="rId5" Type="http://schemas.openxmlformats.org/officeDocument/2006/relationships/hyperlink" Target="http://creativecommons.org/licenses/by-nc-sa/4.0/" TargetMode="External"/><Relationship Id="rId6" Type="http://schemas.openxmlformats.org/officeDocument/2006/relationships/hyperlink" Target="http://creativecommons.org/licenses/by-nc-sa/4.0/" TargetMode="External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0" y="-5255"/>
            <a:ext cx="9144000" cy="6858000"/>
          </a:xfrm>
          <a:custGeom>
            <a:rect b="b" l="l" r="r" t="t"/>
            <a:pathLst>
              <a:path extrusionOk="0"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1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2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1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"/>
          <p:cNvSpPr txBox="1"/>
          <p:nvPr>
            <p:ph type="ctrTitle"/>
          </p:nvPr>
        </p:nvSpPr>
        <p:spPr>
          <a:xfrm>
            <a:off x="711027" y="843324"/>
            <a:ext cx="8144738" cy="17015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</a:pPr>
            <a:r>
              <a:rPr b="1" lang="en-US" sz="6000"/>
              <a:t>Mentoring </a:t>
            </a:r>
            <a:r>
              <a:rPr b="1" lang="en-US" sz="6000"/>
              <a:t>FIRST  Teams</a:t>
            </a:r>
            <a:endParaRPr/>
          </a:p>
        </p:txBody>
      </p:sp>
      <p:sp>
        <p:nvSpPr>
          <p:cNvPr id="105" name="Google Shape;105;p1"/>
          <p:cNvSpPr txBox="1"/>
          <p:nvPr>
            <p:ph idx="1" type="subTitle"/>
          </p:nvPr>
        </p:nvSpPr>
        <p:spPr>
          <a:xfrm>
            <a:off x="711028" y="2601649"/>
            <a:ext cx="3943349" cy="646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/>
              <a:t>TEAM 2080</a:t>
            </a:r>
            <a:endParaRPr/>
          </a:p>
        </p:txBody>
      </p:sp>
      <p:pic>
        <p:nvPicPr>
          <p:cNvPr descr="A close up of a sign&#10;&#10;Description automatically generated" id="106" name="Google Shape;10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378" y="4131092"/>
            <a:ext cx="3671887" cy="1569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50deb488e_0_19"/>
          <p:cNvSpPr txBox="1"/>
          <p:nvPr>
            <p:ph type="title"/>
          </p:nvPr>
        </p:nvSpPr>
        <p:spPr>
          <a:xfrm>
            <a:off x="240005" y="142500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Tips for Mentoring FRC Teams</a:t>
            </a:r>
            <a:endParaRPr/>
          </a:p>
        </p:txBody>
      </p:sp>
      <p:sp>
        <p:nvSpPr>
          <p:cNvPr id="195" name="Google Shape;195;g850deb488e_0_19"/>
          <p:cNvSpPr txBox="1"/>
          <p:nvPr>
            <p:ph idx="12" type="sldNum"/>
          </p:nvPr>
        </p:nvSpPr>
        <p:spPr>
          <a:xfrm>
            <a:off x="8404860" y="6356350"/>
            <a:ext cx="51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6" name="Google Shape;196;g850deb488e_0_19"/>
          <p:cNvSpPr txBox="1"/>
          <p:nvPr/>
        </p:nvSpPr>
        <p:spPr>
          <a:xfrm>
            <a:off x="3880725" y="759100"/>
            <a:ext cx="51333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 u="sng">
                <a:latin typeface="Century Gothic"/>
                <a:ea typeface="Century Gothic"/>
                <a:cs typeface="Century Gothic"/>
                <a:sym typeface="Century Gothic"/>
              </a:rPr>
              <a:t>(9th - 12th grades)</a:t>
            </a:r>
            <a:endParaRPr b="1" i="0" sz="2600" u="sng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Google Shape;197;g850deb488e_0_19"/>
          <p:cNvSpPr txBox="1"/>
          <p:nvPr/>
        </p:nvSpPr>
        <p:spPr>
          <a:xfrm>
            <a:off x="3387925" y="1355175"/>
            <a:ext cx="5535000" cy="53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As a student member, this can feel like a hard division to mentor because we’re all learning within the same program at the same time.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Remember, teams helping other teams is at the heart of gracious professionalism.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From the moment you really start to learn in FRC, your goal should be to make sure others gain from this experience.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TIPS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The best way we’ve found to mentor FRC is through developing strong connections with others &amp; being there to regularly answer questions while looking for ways to learn together.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8" name="Google Shape;198;g850deb488e_0_19"/>
          <p:cNvPicPr preferRelativeResize="0"/>
          <p:nvPr/>
        </p:nvPicPr>
        <p:blipFill rotWithShape="1">
          <a:blip r:embed="rId3">
            <a:alphaModFix/>
          </a:blip>
          <a:srcRect b="26171" l="0" r="0" t="10243"/>
          <a:stretch/>
        </p:blipFill>
        <p:spPr>
          <a:xfrm>
            <a:off x="240000" y="915800"/>
            <a:ext cx="3083124" cy="147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850deb488e_0_19"/>
          <p:cNvPicPr preferRelativeResize="0"/>
          <p:nvPr/>
        </p:nvPicPr>
        <p:blipFill rotWithShape="1">
          <a:blip r:embed="rId4">
            <a:alphaModFix/>
          </a:blip>
          <a:srcRect b="24866" l="0" r="0" t="27182"/>
          <a:stretch/>
        </p:blipFill>
        <p:spPr>
          <a:xfrm>
            <a:off x="240000" y="4147650"/>
            <a:ext cx="3083124" cy="11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850deb488e_0_19"/>
          <p:cNvPicPr preferRelativeResize="0"/>
          <p:nvPr/>
        </p:nvPicPr>
        <p:blipFill rotWithShape="1">
          <a:blip r:embed="rId5">
            <a:alphaModFix/>
          </a:blip>
          <a:srcRect b="28119" l="14551" r="0" t="16647"/>
          <a:stretch/>
        </p:blipFill>
        <p:spPr>
          <a:xfrm>
            <a:off x="240000" y="5401999"/>
            <a:ext cx="3083126" cy="13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850deb488e_0_19"/>
          <p:cNvPicPr preferRelativeResize="0"/>
          <p:nvPr/>
        </p:nvPicPr>
        <p:blipFill rotWithShape="1">
          <a:blip r:embed="rId6">
            <a:alphaModFix/>
          </a:blip>
          <a:srcRect b="21601" l="14402" r="7575" t="27174"/>
          <a:stretch/>
        </p:blipFill>
        <p:spPr>
          <a:xfrm>
            <a:off x="240000" y="2531725"/>
            <a:ext cx="3083125" cy="147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 txBox="1"/>
          <p:nvPr>
            <p:ph type="title"/>
          </p:nvPr>
        </p:nvSpPr>
        <p:spPr>
          <a:xfrm>
            <a:off x="240005" y="139250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Other Ways to Support FIRST Teams</a:t>
            </a:r>
            <a:endParaRPr/>
          </a:p>
        </p:txBody>
      </p:sp>
      <p:sp>
        <p:nvSpPr>
          <p:cNvPr id="207" name="Google Shape;207;p8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8"/>
          <p:cNvSpPr txBox="1"/>
          <p:nvPr/>
        </p:nvSpPr>
        <p:spPr>
          <a:xfrm>
            <a:off x="240000" y="1129300"/>
            <a:ext cx="5714400" cy="54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Plan break out sessions at regional fast starts or at competitions; focus on getting teams to share successes, ask questions &amp; foster relationships.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○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Ex: Tips for documentation, what &amp; how does your team document progress?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If you have a large shop or work place, allow other teams to share it.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Publish materials on your website, youtube, or social media that can help teams in all divisions.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Host or facilitate regional qualifiers for FLL &amp; FTC.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Volunteer to assist other programs in running their state or regional championships.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Host or facilitate off-season events, including open invitationals, &amp; season jump starts.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You are only limited by your imagination.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" name="Google Shape;209;p8"/>
          <p:cNvPicPr preferRelativeResize="0"/>
          <p:nvPr/>
        </p:nvPicPr>
        <p:blipFill rotWithShape="1">
          <a:blip r:embed="rId3">
            <a:alphaModFix/>
          </a:blip>
          <a:srcRect b="33462" l="15053" r="15670" t="29370"/>
          <a:stretch/>
        </p:blipFill>
        <p:spPr>
          <a:xfrm>
            <a:off x="6167525" y="3773713"/>
            <a:ext cx="2755500" cy="11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8"/>
          <p:cNvPicPr preferRelativeResize="0"/>
          <p:nvPr/>
        </p:nvPicPr>
        <p:blipFill rotWithShape="1">
          <a:blip r:embed="rId4">
            <a:alphaModFix/>
          </a:blip>
          <a:srcRect b="5958" l="0" r="0" t="31447"/>
          <a:stretch/>
        </p:blipFill>
        <p:spPr>
          <a:xfrm>
            <a:off x="6167525" y="2390000"/>
            <a:ext cx="2755500" cy="1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8"/>
          <p:cNvPicPr preferRelativeResize="0"/>
          <p:nvPr/>
        </p:nvPicPr>
        <p:blipFill rotWithShape="1">
          <a:blip r:embed="rId5">
            <a:alphaModFix/>
          </a:blip>
          <a:srcRect b="0" l="0" r="0" t="7527"/>
          <a:stretch/>
        </p:blipFill>
        <p:spPr>
          <a:xfrm>
            <a:off x="6181175" y="4989500"/>
            <a:ext cx="2728199" cy="173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8"/>
          <p:cNvPicPr preferRelativeResize="0"/>
          <p:nvPr/>
        </p:nvPicPr>
        <p:blipFill rotWithShape="1">
          <a:blip r:embed="rId6">
            <a:alphaModFix/>
          </a:blip>
          <a:srcRect b="34912" l="13689" r="14450" t="15685"/>
          <a:stretch/>
        </p:blipFill>
        <p:spPr>
          <a:xfrm>
            <a:off x="6167525" y="879050"/>
            <a:ext cx="2755500" cy="1420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/>
          <p:nvPr>
            <p:ph type="title"/>
          </p:nvPr>
        </p:nvSpPr>
        <p:spPr>
          <a:xfrm>
            <a:off x="259080" y="365125"/>
            <a:ext cx="8663940" cy="739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Credits</a:t>
            </a:r>
            <a:endParaRPr/>
          </a:p>
        </p:txBody>
      </p:sp>
      <p:sp>
        <p:nvSpPr>
          <p:cNvPr id="218" name="Google Shape;218;p9"/>
          <p:cNvSpPr txBox="1"/>
          <p:nvPr>
            <p:ph idx="1" type="body"/>
          </p:nvPr>
        </p:nvSpPr>
        <p:spPr>
          <a:xfrm>
            <a:off x="259080" y="1249680"/>
            <a:ext cx="8663940" cy="5029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This lesson was written by FRC 2080 for FRCTutorials.com</a:t>
            </a:r>
            <a:endParaRPr sz="16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You can contact the author at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frcteam2080@gmail.com</a:t>
            </a:r>
            <a:r>
              <a:rPr lang="en-US" sz="1600"/>
              <a:t> or 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www.torbotics2080.org</a:t>
            </a:r>
            <a:r>
              <a:rPr lang="en-US" sz="1600"/>
              <a:t> </a:t>
            </a:r>
            <a:endParaRPr sz="1600"/>
          </a:p>
          <a:p>
            <a:pPr indent="-1270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More lessons for FIRST Robotics Competition are available at www.FRCtutorials.com</a:t>
            </a:r>
            <a:endParaRPr sz="1600"/>
          </a:p>
        </p:txBody>
      </p:sp>
      <p:sp>
        <p:nvSpPr>
          <p:cNvPr id="219" name="Google Shape;219;p9"/>
          <p:cNvSpPr/>
          <p:nvPr/>
        </p:nvSpPr>
        <p:spPr>
          <a:xfrm>
            <a:off x="1420566" y="5157859"/>
            <a:ext cx="7464353" cy="43088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work is licensed under 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r>
              <a:rPr b="0" i="0" lang="en-US" sz="1400" u="sng" cap="none" strike="noStrike">
                <a:solidFill>
                  <a:srgbClr val="4374B7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Creative Commons Attribution-NonCommercial-ShareAlike 4.0 International License</a:t>
            </a:r>
            <a:r>
              <a:rPr b="0" i="0" lang="en-US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4374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reative Commons License" id="220" name="Google Shape;220;p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4901" y="5219289"/>
            <a:ext cx="949845" cy="33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9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2" name="Google Shape;222;p9"/>
          <p:cNvPicPr preferRelativeResize="0"/>
          <p:nvPr/>
        </p:nvPicPr>
        <p:blipFill rotWithShape="1">
          <a:blip r:embed="rId8">
            <a:alphaModFix/>
          </a:blip>
          <a:srcRect b="23153" l="0" r="0" t="11272"/>
          <a:stretch/>
        </p:blipFill>
        <p:spPr>
          <a:xfrm>
            <a:off x="2176500" y="2090650"/>
            <a:ext cx="4948424" cy="15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>
            <p:ph type="title"/>
          </p:nvPr>
        </p:nvSpPr>
        <p:spPr>
          <a:xfrm>
            <a:off x="160301" y="233600"/>
            <a:ext cx="61473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#BuildingBetterTogether</a:t>
            </a:r>
            <a:endParaRPr/>
          </a:p>
        </p:txBody>
      </p:sp>
      <p:sp>
        <p:nvSpPr>
          <p:cNvPr id="112" name="Google Shape;112;p2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410650" y="1158175"/>
            <a:ext cx="64680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It’s the mission of </a:t>
            </a:r>
            <a:r>
              <a:rPr b="1" i="1" lang="en-US" sz="2400">
                <a:latin typeface="Century Gothic"/>
                <a:ea typeface="Century Gothic"/>
                <a:cs typeface="Century Gothic"/>
                <a:sym typeface="Century Gothic"/>
              </a:rPr>
              <a:t>FIRST</a:t>
            </a: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410650" y="1704175"/>
            <a:ext cx="5646600" cy="4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There is so much to gain from mentoring other </a:t>
            </a:r>
            <a:r>
              <a:rPr i="1" lang="en-US" sz="1800">
                <a:latin typeface="Century Gothic"/>
                <a:ea typeface="Century Gothic"/>
                <a:cs typeface="Century Gothic"/>
                <a:sym typeface="Century Gothic"/>
              </a:rPr>
              <a:t>FIRST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teams. 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It can help you gain a whole different perspective. 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You can change someone’s world and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strengthen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the lessons you have already learned.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You can learn so much from the experiences of others, while also increasing your own confidence in your abilities.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You can further develop more effective communication skills.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If you want to effect long lasting change within your community toward more value placed on STEM, there is no better way than to become a mentor.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3">
            <a:alphaModFix/>
          </a:blip>
          <a:srcRect b="21099" l="5591" r="7315" t="7061"/>
          <a:stretch/>
        </p:blipFill>
        <p:spPr>
          <a:xfrm>
            <a:off x="6057250" y="4948595"/>
            <a:ext cx="2865775" cy="177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4">
            <a:alphaModFix/>
          </a:blip>
          <a:srcRect b="30794" l="0" r="0" t="22184"/>
          <a:stretch/>
        </p:blipFill>
        <p:spPr>
          <a:xfrm>
            <a:off x="6057251" y="973393"/>
            <a:ext cx="2865776" cy="203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5">
            <a:alphaModFix/>
          </a:blip>
          <a:srcRect b="9143" l="6771" r="5747" t="10722"/>
          <a:stretch/>
        </p:blipFill>
        <p:spPr>
          <a:xfrm>
            <a:off x="6057250" y="3108919"/>
            <a:ext cx="2865777" cy="173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61345469a_0_7"/>
          <p:cNvSpPr txBox="1"/>
          <p:nvPr>
            <p:ph type="title"/>
          </p:nvPr>
        </p:nvSpPr>
        <p:spPr>
          <a:xfrm>
            <a:off x="240005" y="118750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#BuildingBetterTogether</a:t>
            </a:r>
            <a:endParaRPr/>
          </a:p>
        </p:txBody>
      </p:sp>
      <p:sp>
        <p:nvSpPr>
          <p:cNvPr id="123" name="Google Shape;123;g861345469a_0_7"/>
          <p:cNvSpPr txBox="1"/>
          <p:nvPr>
            <p:ph idx="12" type="sldNum"/>
          </p:nvPr>
        </p:nvSpPr>
        <p:spPr>
          <a:xfrm>
            <a:off x="8404860" y="6356350"/>
            <a:ext cx="51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g861345469a_0_7"/>
          <p:cNvSpPr txBox="1"/>
          <p:nvPr/>
        </p:nvSpPr>
        <p:spPr>
          <a:xfrm>
            <a:off x="3496500" y="961200"/>
            <a:ext cx="55440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How does </a:t>
            </a:r>
            <a:r>
              <a:rPr b="1" i="1" lang="en-US" sz="2400">
                <a:latin typeface="Century Gothic"/>
                <a:ea typeface="Century Gothic"/>
                <a:cs typeface="Century Gothic"/>
                <a:sym typeface="Century Gothic"/>
              </a:rPr>
              <a:t>FIRST</a:t>
            </a: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 define mentorship?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861345469a_0_7"/>
          <p:cNvSpPr txBox="1"/>
          <p:nvPr/>
        </p:nvSpPr>
        <p:spPr>
          <a:xfrm>
            <a:off x="3613800" y="1618200"/>
            <a:ext cx="5309400" cy="51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latin typeface="Century Gothic"/>
                <a:ea typeface="Century Gothic"/>
                <a:cs typeface="Century Gothic"/>
                <a:sym typeface="Century Gothic"/>
              </a:rPr>
              <a:t>FIRST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has a very specific definition in mind when it comes to what it means to </a:t>
            </a:r>
            <a:r>
              <a:rPr b="1" lang="en-US" sz="1800" u="sng">
                <a:latin typeface="Century Gothic"/>
                <a:ea typeface="Century Gothic"/>
                <a:cs typeface="Century Gothic"/>
                <a:sym typeface="Century Gothic"/>
              </a:rPr>
              <a:t>mentor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a team.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“A Team has </a:t>
            </a:r>
            <a:r>
              <a:rPr b="1" i="1" lang="en-US" sz="1800">
                <a:latin typeface="Century Gothic"/>
                <a:ea typeface="Century Gothic"/>
                <a:cs typeface="Century Gothic"/>
                <a:sym typeface="Century Gothic"/>
              </a:rPr>
              <a:t>Mentored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a team if they have met all of the following requirements: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AutoNum type="arabicPeriod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Provided consistent (at least once a week during the lead up to competitions) communication, either in person or via phone/email/video conference, to the </a:t>
            </a:r>
            <a:r>
              <a:rPr b="1" i="1" lang="en-US" sz="1800">
                <a:latin typeface="Century Gothic"/>
                <a:ea typeface="Century Gothic"/>
                <a:cs typeface="Century Gothic"/>
                <a:sym typeface="Century Gothic"/>
              </a:rPr>
              <a:t>Mentored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team helping with technical or non-technical FIRST program specific issues.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AutoNum type="arabicPeriod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b="1" i="1" lang="en-US" sz="1800">
                <a:latin typeface="Century Gothic"/>
                <a:ea typeface="Century Gothic"/>
                <a:cs typeface="Century Gothic"/>
                <a:sym typeface="Century Gothic"/>
              </a:rPr>
              <a:t>Mentored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Team agrees that the </a:t>
            </a:r>
            <a:r>
              <a:rPr b="1" i="1" lang="en-US" sz="1800">
                <a:latin typeface="Century Gothic"/>
                <a:ea typeface="Century Gothic"/>
                <a:cs typeface="Century Gothic"/>
                <a:sym typeface="Century Gothic"/>
              </a:rPr>
              <a:t>Mentoring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team did in fact </a:t>
            </a:r>
            <a:r>
              <a:rPr b="1" i="1" lang="en-US" sz="1800">
                <a:latin typeface="Century Gothic"/>
                <a:ea typeface="Century Gothic"/>
                <a:cs typeface="Century Gothic"/>
                <a:sym typeface="Century Gothic"/>
              </a:rPr>
              <a:t>Mentor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them (and will put that in writing).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6" name="Google Shape;126;g861345469a_0_7"/>
          <p:cNvPicPr preferRelativeResize="0"/>
          <p:nvPr/>
        </p:nvPicPr>
        <p:blipFill rotWithShape="1">
          <a:blip r:embed="rId3">
            <a:alphaModFix/>
          </a:blip>
          <a:srcRect b="17566" l="0" r="0" t="0"/>
          <a:stretch/>
        </p:blipFill>
        <p:spPr>
          <a:xfrm>
            <a:off x="240000" y="4821200"/>
            <a:ext cx="3077674" cy="19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861345469a_0_7"/>
          <p:cNvPicPr preferRelativeResize="0"/>
          <p:nvPr/>
        </p:nvPicPr>
        <p:blipFill rotWithShape="1">
          <a:blip r:embed="rId4">
            <a:alphaModFix/>
          </a:blip>
          <a:srcRect b="29288" l="0" r="0" t="2265"/>
          <a:stretch/>
        </p:blipFill>
        <p:spPr>
          <a:xfrm>
            <a:off x="240000" y="3124788"/>
            <a:ext cx="3077676" cy="158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861345469a_0_7"/>
          <p:cNvPicPr preferRelativeResize="0"/>
          <p:nvPr/>
        </p:nvPicPr>
        <p:blipFill rotWithShape="1">
          <a:blip r:embed="rId5">
            <a:alphaModFix/>
          </a:blip>
          <a:srcRect b="2192" l="10841" r="0" t="14764"/>
          <a:stretch/>
        </p:blipFill>
        <p:spPr>
          <a:xfrm>
            <a:off x="240000" y="858550"/>
            <a:ext cx="3077676" cy="214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61345469a_0_0"/>
          <p:cNvSpPr txBox="1"/>
          <p:nvPr>
            <p:ph type="title"/>
          </p:nvPr>
        </p:nvSpPr>
        <p:spPr>
          <a:xfrm>
            <a:off x="240005" y="200850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#BuildingBetterTogether</a:t>
            </a:r>
            <a:endParaRPr/>
          </a:p>
        </p:txBody>
      </p:sp>
      <p:sp>
        <p:nvSpPr>
          <p:cNvPr id="134" name="Google Shape;134;g861345469a_0_0"/>
          <p:cNvSpPr txBox="1"/>
          <p:nvPr>
            <p:ph idx="12" type="sldNum"/>
          </p:nvPr>
        </p:nvSpPr>
        <p:spPr>
          <a:xfrm>
            <a:off x="8404860" y="6356350"/>
            <a:ext cx="51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g861345469a_0_0"/>
          <p:cNvSpPr txBox="1"/>
          <p:nvPr/>
        </p:nvSpPr>
        <p:spPr>
          <a:xfrm>
            <a:off x="431200" y="940650"/>
            <a:ext cx="64680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entury Gothic"/>
                <a:ea typeface="Century Gothic"/>
                <a:cs typeface="Century Gothic"/>
                <a:sym typeface="Century Gothic"/>
              </a:rPr>
              <a:t>How do we get started?</a:t>
            </a:r>
            <a:endParaRPr b="1"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g861345469a_0_0"/>
          <p:cNvSpPr txBox="1"/>
          <p:nvPr/>
        </p:nvSpPr>
        <p:spPr>
          <a:xfrm>
            <a:off x="431200" y="1597650"/>
            <a:ext cx="5646600" cy="48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Reach out to local teams near you and ask if they need assistance.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○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Let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teams know how you can assist them.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○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If transportation is an issue, remember you can always set up video calls &amp; emails.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○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Start with programs where you feel comfortable.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DON’T FORGET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AutoNum type="arabicPeriod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The best way to help sustain </a:t>
            </a:r>
            <a:r>
              <a:rPr i="1" lang="en-US" sz="1800">
                <a:latin typeface="Century Gothic"/>
                <a:ea typeface="Century Gothic"/>
                <a:cs typeface="Century Gothic"/>
                <a:sym typeface="Century Gothic"/>
              </a:rPr>
              <a:t>FIRST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programs in your area is by supporting &amp; starting other</a:t>
            </a:r>
            <a:r>
              <a:rPr i="1" lang="en-US" sz="1800">
                <a:latin typeface="Century Gothic"/>
                <a:ea typeface="Century Gothic"/>
                <a:cs typeface="Century Gothic"/>
                <a:sym typeface="Century Gothic"/>
              </a:rPr>
              <a:t> FIRST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teams.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AutoNum type="arabicPeriod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Some of your most rewarding experiences in </a:t>
            </a:r>
            <a:r>
              <a:rPr i="1" lang="en-US" sz="1800">
                <a:latin typeface="Century Gothic"/>
                <a:ea typeface="Century Gothic"/>
                <a:cs typeface="Century Gothic"/>
                <a:sym typeface="Century Gothic"/>
              </a:rPr>
              <a:t>FIRST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can come from mentoring other teams.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7" name="Google Shape;137;g861345469a_0_0"/>
          <p:cNvPicPr preferRelativeResize="0"/>
          <p:nvPr/>
        </p:nvPicPr>
        <p:blipFill rotWithShape="1">
          <a:blip r:embed="rId3">
            <a:alphaModFix/>
          </a:blip>
          <a:srcRect b="12982" l="0" r="0" t="21580"/>
          <a:stretch/>
        </p:blipFill>
        <p:spPr>
          <a:xfrm>
            <a:off x="6161550" y="4828900"/>
            <a:ext cx="2761400" cy="135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861345469a_0_0"/>
          <p:cNvPicPr preferRelativeResize="0"/>
          <p:nvPr/>
        </p:nvPicPr>
        <p:blipFill rotWithShape="1">
          <a:blip r:embed="rId4">
            <a:alphaModFix/>
          </a:blip>
          <a:srcRect b="6050" l="0" r="11832" t="18603"/>
          <a:stretch/>
        </p:blipFill>
        <p:spPr>
          <a:xfrm>
            <a:off x="6161550" y="2886729"/>
            <a:ext cx="2761400" cy="176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861345469a_0_0"/>
          <p:cNvPicPr preferRelativeResize="0"/>
          <p:nvPr/>
        </p:nvPicPr>
        <p:blipFill rotWithShape="1">
          <a:blip r:embed="rId5">
            <a:alphaModFix/>
          </a:blip>
          <a:srcRect b="27489" l="24590" r="0" t="12633"/>
          <a:stretch/>
        </p:blipFill>
        <p:spPr>
          <a:xfrm>
            <a:off x="6161550" y="1032375"/>
            <a:ext cx="2761400" cy="16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"/>
          <p:cNvSpPr txBox="1"/>
          <p:nvPr>
            <p:ph type="title"/>
          </p:nvPr>
        </p:nvSpPr>
        <p:spPr>
          <a:xfrm>
            <a:off x="259075" y="365125"/>
            <a:ext cx="8664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What are teams expecting from a mentor?</a:t>
            </a:r>
            <a:endParaRPr/>
          </a:p>
        </p:txBody>
      </p:sp>
      <p:sp>
        <p:nvSpPr>
          <p:cNvPr id="145" name="Google Shape;145;p3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3"/>
          <p:cNvSpPr txBox="1"/>
          <p:nvPr/>
        </p:nvSpPr>
        <p:spPr>
          <a:xfrm>
            <a:off x="4168175" y="1416775"/>
            <a:ext cx="4578900" cy="51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They want you to share your knowledge &amp; experiences.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When they encounter a problem, they want your help to talk through it as they develop their solution.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They want your help to give them the tools they need not only to build a robot but to formulate &amp; develop a better team.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They want you to help them have fun &amp; spark their continued inspiration.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  <a:extLst>
                <a:ext uri="http://customooxmlschemas.google.com/">
                  <go:slidesCustomData xmlns:go="http://customooxmlschemas.google.com/" textRoundtripDataId="0"/>
                </a:ext>
              </a:extLs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b="1" lang="en-US" sz="1800"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Remember,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you're not telling them what to do. Instead, you’re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assisting in developing their plan.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7" name="Google Shape;147;p3"/>
          <p:cNvPicPr preferRelativeResize="0"/>
          <p:nvPr/>
        </p:nvPicPr>
        <p:blipFill rotWithShape="1">
          <a:blip r:embed="rId3">
            <a:alphaModFix/>
          </a:blip>
          <a:srcRect b="16676" l="0" r="9338" t="6788"/>
          <a:stretch/>
        </p:blipFill>
        <p:spPr>
          <a:xfrm>
            <a:off x="357725" y="4138825"/>
            <a:ext cx="3502451" cy="22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"/>
          <p:cNvPicPr preferRelativeResize="0"/>
          <p:nvPr/>
        </p:nvPicPr>
        <p:blipFill rotWithShape="1">
          <a:blip r:embed="rId4">
            <a:alphaModFix/>
          </a:blip>
          <a:srcRect b="26029" l="17123" r="9162" t="13704"/>
          <a:stretch/>
        </p:blipFill>
        <p:spPr>
          <a:xfrm>
            <a:off x="357725" y="1671491"/>
            <a:ext cx="3502451" cy="2147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/>
          <p:nvPr>
            <p:ph type="title"/>
          </p:nvPr>
        </p:nvSpPr>
        <p:spPr>
          <a:xfrm>
            <a:off x="240055" y="180325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Tips for Mentoring FLL Discovery</a:t>
            </a:r>
            <a:endParaRPr/>
          </a:p>
        </p:txBody>
      </p:sp>
      <p:sp>
        <p:nvSpPr>
          <p:cNvPr id="154" name="Google Shape;154;p4"/>
          <p:cNvSpPr txBox="1"/>
          <p:nvPr>
            <p:ph idx="12" type="sldNum"/>
          </p:nvPr>
        </p:nvSpPr>
        <p:spPr>
          <a:xfrm>
            <a:off x="8404860" y="6356350"/>
            <a:ext cx="5181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4"/>
          <p:cNvSpPr txBox="1"/>
          <p:nvPr/>
        </p:nvSpPr>
        <p:spPr>
          <a:xfrm>
            <a:off x="431225" y="920125"/>
            <a:ext cx="74739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 u="sng">
                <a:latin typeface="Century Gothic"/>
                <a:ea typeface="Century Gothic"/>
                <a:cs typeface="Century Gothic"/>
                <a:sym typeface="Century Gothic"/>
              </a:rPr>
              <a:t>(K-1st grade)</a:t>
            </a:r>
            <a:endParaRPr b="1" i="0" sz="2600" u="sng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240050" y="1659925"/>
            <a:ext cx="5523300" cy="50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Your main goal when mentoring an FLL Discovery team is to help students connect with the materials &amp; promote spontaneous discovery.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You are there to support what students are learning &amp; serve as a role model.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TIPS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●"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this group, you are there to facilitate. You’re most often directing &amp; encouraging student inquiry &amp; asking open ended questions.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●"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get to inspire &amp; help build confidence.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●"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foremost building curiosity, not a robot, &amp; not a solution. 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7" name="Google Shape;157;p4"/>
          <p:cNvPicPr preferRelativeResize="0"/>
          <p:nvPr/>
        </p:nvPicPr>
        <p:blipFill rotWithShape="1">
          <a:blip r:embed="rId3">
            <a:alphaModFix/>
          </a:blip>
          <a:srcRect b="25456" l="24976" r="33808" t="42546"/>
          <a:stretch/>
        </p:blipFill>
        <p:spPr>
          <a:xfrm>
            <a:off x="5851875" y="4933225"/>
            <a:ext cx="3071149" cy="178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4">
            <a:alphaModFix/>
          </a:blip>
          <a:srcRect b="0" l="0" r="0" t="29168"/>
          <a:stretch/>
        </p:blipFill>
        <p:spPr>
          <a:xfrm>
            <a:off x="5851875" y="3142891"/>
            <a:ext cx="3071149" cy="1631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/>
          <p:cNvPicPr preferRelativeResize="0"/>
          <p:nvPr/>
        </p:nvPicPr>
        <p:blipFill rotWithShape="1">
          <a:blip r:embed="rId5">
            <a:alphaModFix/>
          </a:blip>
          <a:srcRect b="20280" l="12521" r="19833" t="20868"/>
          <a:stretch/>
        </p:blipFill>
        <p:spPr>
          <a:xfrm>
            <a:off x="5851875" y="980075"/>
            <a:ext cx="3071149" cy="200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50deb488e_0_1"/>
          <p:cNvSpPr txBox="1"/>
          <p:nvPr>
            <p:ph type="title"/>
          </p:nvPr>
        </p:nvSpPr>
        <p:spPr>
          <a:xfrm>
            <a:off x="240005" y="118750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Tips for Mentoring FLL Explore </a:t>
            </a:r>
            <a:endParaRPr/>
          </a:p>
        </p:txBody>
      </p:sp>
      <p:sp>
        <p:nvSpPr>
          <p:cNvPr id="165" name="Google Shape;165;g850deb488e_0_1"/>
          <p:cNvSpPr txBox="1"/>
          <p:nvPr>
            <p:ph idx="12" type="sldNum"/>
          </p:nvPr>
        </p:nvSpPr>
        <p:spPr>
          <a:xfrm>
            <a:off x="8404860" y="6356350"/>
            <a:ext cx="51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g850deb488e_0_1"/>
          <p:cNvSpPr txBox="1"/>
          <p:nvPr/>
        </p:nvSpPr>
        <p:spPr>
          <a:xfrm>
            <a:off x="3511125" y="858550"/>
            <a:ext cx="44148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 u="sng">
                <a:latin typeface="Century Gothic"/>
                <a:ea typeface="Century Gothic"/>
                <a:cs typeface="Century Gothic"/>
                <a:sym typeface="Century Gothic"/>
              </a:rPr>
              <a:t>(2nd - 4th grades)</a:t>
            </a:r>
            <a:endParaRPr b="1" i="0" sz="2600" u="sng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g850deb488e_0_1"/>
          <p:cNvSpPr txBox="1"/>
          <p:nvPr/>
        </p:nvSpPr>
        <p:spPr>
          <a:xfrm>
            <a:off x="3326325" y="1416775"/>
            <a:ext cx="5632500" cy="53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Your main focus with FLL Explore is to 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assist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&amp; support students in the development of their model &amp; Show Me poster.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You are there to show them basic build techniques &amp; support them through the process of designing/building a mechanical component to their models.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TIPS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 your team fail, &amp; give them a chance to learn from their mistakes. To FAIL is just a First Attempt In Learning.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These are younger students.  Be sure to set age appropriate expectations.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Not everything will be perfect. Sometimes when you prepare an interesting experiment the students won’t be interested, and that’s ok.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8" name="Google Shape;168;g850deb488e_0_1"/>
          <p:cNvPicPr preferRelativeResize="0"/>
          <p:nvPr/>
        </p:nvPicPr>
        <p:blipFill rotWithShape="1">
          <a:blip r:embed="rId3">
            <a:alphaModFix/>
          </a:blip>
          <a:srcRect b="19652" l="0" r="0" t="5452"/>
          <a:stretch/>
        </p:blipFill>
        <p:spPr>
          <a:xfrm>
            <a:off x="137325" y="5024325"/>
            <a:ext cx="3021525" cy="16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850deb488e_0_1"/>
          <p:cNvPicPr preferRelativeResize="0"/>
          <p:nvPr/>
        </p:nvPicPr>
        <p:blipFill rotWithShape="1">
          <a:blip r:embed="rId4">
            <a:alphaModFix/>
          </a:blip>
          <a:srcRect b="6932" l="0" r="0" t="7582"/>
          <a:stretch/>
        </p:blipFill>
        <p:spPr>
          <a:xfrm>
            <a:off x="137325" y="2888463"/>
            <a:ext cx="3021525" cy="20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850deb488e_0_1"/>
          <p:cNvPicPr preferRelativeResize="0"/>
          <p:nvPr/>
        </p:nvPicPr>
        <p:blipFill rotWithShape="1">
          <a:blip r:embed="rId5">
            <a:alphaModFix/>
          </a:blip>
          <a:srcRect b="5941" l="16457" r="0" t="27449"/>
          <a:stretch/>
        </p:blipFill>
        <p:spPr>
          <a:xfrm>
            <a:off x="137325" y="970100"/>
            <a:ext cx="3021525" cy="180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50deb488e_0_7"/>
          <p:cNvSpPr txBox="1"/>
          <p:nvPr>
            <p:ph type="title"/>
          </p:nvPr>
        </p:nvSpPr>
        <p:spPr>
          <a:xfrm>
            <a:off x="240005" y="241925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Tips for Mentoring FLL Challenge</a:t>
            </a:r>
            <a:endParaRPr/>
          </a:p>
        </p:txBody>
      </p:sp>
      <p:sp>
        <p:nvSpPr>
          <p:cNvPr id="176" name="Google Shape;176;g850deb488e_0_7"/>
          <p:cNvSpPr txBox="1"/>
          <p:nvPr>
            <p:ph idx="12" type="sldNum"/>
          </p:nvPr>
        </p:nvSpPr>
        <p:spPr>
          <a:xfrm>
            <a:off x="8404860" y="6356350"/>
            <a:ext cx="51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" name="Google Shape;177;g850deb488e_0_7"/>
          <p:cNvSpPr txBox="1"/>
          <p:nvPr/>
        </p:nvSpPr>
        <p:spPr>
          <a:xfrm>
            <a:off x="240000" y="981725"/>
            <a:ext cx="83394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 u="sng">
                <a:latin typeface="Century Gothic"/>
                <a:ea typeface="Century Gothic"/>
                <a:cs typeface="Century Gothic"/>
                <a:sym typeface="Century Gothic"/>
              </a:rPr>
              <a:t>(4th - 8th grades)</a:t>
            </a:r>
            <a:endParaRPr b="1" i="0" sz="2600" u="sng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g850deb488e_0_7"/>
          <p:cNvSpPr txBox="1"/>
          <p:nvPr/>
        </p:nvSpPr>
        <p:spPr>
          <a:xfrm>
            <a:off x="240000" y="1498900"/>
            <a:ext cx="8556600" cy="53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students should seek independence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○"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 for ways to encourage talking things out with the whole team. You can get some discussion going &amp; watch them develop their ideas instead.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○"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 them to the engineering design process.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○"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way kids learn best is through experimentation of their ideas &amp; seeing what works &amp; doesn’t work.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Team discussions are a great way to start &amp; end meetings. Help them brainstorm &amp; prioritize what needs to get done &amp; followed up.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TIPS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Have fun &amp; encourage fun. What we discover is more important than what we win, &amp; if we have fun during the discovery, we will remember it better! 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It is OKAY to not have all the answers! Model how to research &amp; successfully work with others.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50deb488e_0_13"/>
          <p:cNvSpPr txBox="1"/>
          <p:nvPr>
            <p:ph type="title"/>
          </p:nvPr>
        </p:nvSpPr>
        <p:spPr>
          <a:xfrm>
            <a:off x="240005" y="106725"/>
            <a:ext cx="86640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</a:pPr>
            <a:r>
              <a:rPr lang="en-US"/>
              <a:t>Tips for Mentoring FTC Teams</a:t>
            </a:r>
            <a:endParaRPr/>
          </a:p>
        </p:txBody>
      </p:sp>
      <p:sp>
        <p:nvSpPr>
          <p:cNvPr id="184" name="Google Shape;184;g850deb488e_0_13"/>
          <p:cNvSpPr txBox="1"/>
          <p:nvPr>
            <p:ph idx="12" type="sldNum"/>
          </p:nvPr>
        </p:nvSpPr>
        <p:spPr>
          <a:xfrm>
            <a:off x="8404860" y="6356350"/>
            <a:ext cx="51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Google Shape;185;g850deb488e_0_13"/>
          <p:cNvSpPr txBox="1"/>
          <p:nvPr/>
        </p:nvSpPr>
        <p:spPr>
          <a:xfrm>
            <a:off x="390150" y="764375"/>
            <a:ext cx="49485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 u="sng">
                <a:latin typeface="Century Gothic"/>
                <a:ea typeface="Century Gothic"/>
                <a:cs typeface="Century Gothic"/>
                <a:sym typeface="Century Gothic"/>
              </a:rPr>
              <a:t>(7th - 12th grades)</a:t>
            </a:r>
            <a:endParaRPr b="1" i="0" sz="2600" u="sng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" name="Google Shape;186;g850deb488e_0_13"/>
          <p:cNvSpPr txBox="1"/>
          <p:nvPr/>
        </p:nvSpPr>
        <p:spPr>
          <a:xfrm>
            <a:off x="240000" y="1334650"/>
            <a:ext cx="5283300" cy="53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A big piece of mentoring an FTC team is helping them gain an understanding of the different components &amp; the potential for everything to come together.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Cost &amp; time constraints are now a big factor. Providing teams with tips to run productive meetings &amp; ensuring good documentation is key. Be prepared to model this, if needed.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TIPS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Make sure everyone’s ideas are heard &amp; some time is spent thinking them through.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Definitely stress the importance of reading through &amp; really understanding the game release manual. Robot design should coincide with game strategy.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7" name="Google Shape;187;g850deb488e_0_13"/>
          <p:cNvPicPr preferRelativeResize="0"/>
          <p:nvPr/>
        </p:nvPicPr>
        <p:blipFill rotWithShape="1">
          <a:blip r:embed="rId3">
            <a:alphaModFix/>
          </a:blip>
          <a:srcRect b="8910" l="0" r="0" t="20086"/>
          <a:stretch/>
        </p:blipFill>
        <p:spPr>
          <a:xfrm>
            <a:off x="5607050" y="4955600"/>
            <a:ext cx="3315900" cy="17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850deb488e_0_13"/>
          <p:cNvPicPr preferRelativeResize="0"/>
          <p:nvPr/>
        </p:nvPicPr>
        <p:blipFill rotWithShape="1">
          <a:blip r:embed="rId4">
            <a:alphaModFix/>
          </a:blip>
          <a:srcRect b="9713" l="0" r="0" t="13499"/>
          <a:stretch/>
        </p:blipFill>
        <p:spPr>
          <a:xfrm>
            <a:off x="5607050" y="2874625"/>
            <a:ext cx="3315900" cy="190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850deb488e_0_13"/>
          <p:cNvPicPr preferRelativeResize="0"/>
          <p:nvPr/>
        </p:nvPicPr>
        <p:blipFill rotWithShape="1">
          <a:blip r:embed="rId5">
            <a:alphaModFix/>
          </a:blip>
          <a:srcRect b="13660" l="0" r="0" t="13522"/>
          <a:stretch/>
        </p:blipFill>
        <p:spPr>
          <a:xfrm>
            <a:off x="5607050" y="948122"/>
            <a:ext cx="3315900" cy="181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rushVTI">
  <a:themeElements>
    <a:clrScheme name="Custom 17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2020-03-03T17:05:41Z</dcterms:created>
  <dc:creator>Srinivasan Seshan</dc:creator>
</cp:coreProperties>
</file>