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1"/>
  </p:notesMasterIdLst>
  <p:sldIdLst>
    <p:sldId id="256" r:id="rId2"/>
    <p:sldId id="257" r:id="rId3"/>
    <p:sldId id="266" r:id="rId4"/>
    <p:sldId id="267" r:id="rId5"/>
    <p:sldId id="268" r:id="rId6"/>
    <p:sldId id="258" r:id="rId7"/>
    <p:sldId id="265" r:id="rId8"/>
    <p:sldId id="271" r:id="rId9"/>
    <p:sldId id="272" r:id="rId10"/>
    <p:sldId id="273" r:id="rId11"/>
    <p:sldId id="274" r:id="rId12"/>
    <p:sldId id="275" r:id="rId13"/>
    <p:sldId id="276" r:id="rId14"/>
    <p:sldId id="269" r:id="rId15"/>
    <p:sldId id="270" r:id="rId16"/>
    <p:sldId id="279" r:id="rId17"/>
    <p:sldId id="277" r:id="rId18"/>
    <p:sldId id="278" r:id="rId19"/>
    <p:sldId id="264" r:id="rId20"/>
  </p:sldIdLst>
  <p:sldSz cx="9144000" cy="6858000" type="screen4x3"/>
  <p:notesSz cx="6858000" cy="9144000"/>
  <p:embeddedFontLst>
    <p:embeddedFont>
      <p:font typeface="Abril Fatface" panose="020B0604020202020204" charset="0"/>
      <p:regular r:id="rId22"/>
    </p:embeddedFon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6" roundtripDataSignature="AMtx7mgyW2s+DgHW19c/6NtyCBh8cUpxF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8600"/>
    <a:srgbClr val="BF00C9"/>
    <a:srgbClr val="FCE5EA"/>
    <a:srgbClr val="EE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B4062-7017-492F-AB0B-15BA6391C157}" v="4680" dt="2020-05-15T02:17:52.364"/>
    <p1510:client id="{59F7C059-84DB-A9F7-52DE-0D3363836EC2}" v="5842" dt="2020-05-19T04:18:34.307"/>
    <p1510:client id="{B20CB87F-3274-58A0-70A1-693B855C28CC}" v="54" dt="2020-05-29T16:29:28.248"/>
    <p1510:client id="{CE2FD9C2-A302-A3F1-0F4A-6ED3DD4C75EF}" v="21" dt="2020-05-24T20:24:32.538"/>
    <p1510:client id="{DDA9BDDA-0962-45D3-28BA-4E0900DF8CEF}" v="1101" dt="2020-05-16T03:56:34.069"/>
    <p1510:client id="{F43BF61C-E4AA-4503-8BD6-09A8DFBD1867}" v="33" dt="2020-05-27T16:16:08.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1879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028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409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29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498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8697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2902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0365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4120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854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473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958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562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918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290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descr="Tag=AccentColor&#10;Flavor=Light&#10;Target=Fill"/>
          <p:cNvSpPr/>
          <p:nvPr/>
        </p:nvSpPr>
        <p:spPr>
          <a:xfrm flipH="1">
            <a:off x="2599854" y="527562"/>
            <a:ext cx="6992292" cy="5102484"/>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 name="Google Shape;17;p11"/>
          <p:cNvSpPr txBox="1">
            <a:spLocks noGrp="1"/>
          </p:cNvSpPr>
          <p:nvPr>
            <p:ph type="ctrTitle"/>
          </p:nvPr>
        </p:nvSpPr>
        <p:spPr>
          <a:xfrm>
            <a:off x="1508760" y="1591056"/>
            <a:ext cx="5705856" cy="32644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1524000" y="4928616"/>
            <a:ext cx="5705856" cy="99669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0" descr="Tag=AccentColor&#10;Flavor=Light&#10;Target=Fill"/>
          <p:cNvSpPr/>
          <p:nvPr/>
        </p:nvSpPr>
        <p:spPr>
          <a:xfrm>
            <a:off x="684965" y="1332237"/>
            <a:ext cx="5263732" cy="3841102"/>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9" name="Google Shape;79;p20"/>
          <p:cNvSpPr txBox="1">
            <a:spLocks noGrp="1"/>
          </p:cNvSpPr>
          <p:nvPr>
            <p:ph type="title"/>
          </p:nvPr>
        </p:nvSpPr>
        <p:spPr>
          <a:xfrm>
            <a:off x="1399032" y="2523744"/>
            <a:ext cx="3831336" cy="14538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a:spLocks noGrp="1"/>
          </p:cNvSpPr>
          <p:nvPr>
            <p:ph type="pic" idx="2"/>
          </p:nvPr>
        </p:nvSpPr>
        <p:spPr>
          <a:xfrm>
            <a:off x="6711696" y="640079"/>
            <a:ext cx="4837176" cy="556869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20"/>
          <p:cNvSpPr txBox="1">
            <a:spLocks noGrp="1"/>
          </p:cNvSpPr>
          <p:nvPr>
            <p:ph type="body" idx="1"/>
          </p:nvPr>
        </p:nvSpPr>
        <p:spPr>
          <a:xfrm>
            <a:off x="1655064" y="4087368"/>
            <a:ext cx="3319272" cy="649224"/>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2000"/>
              <a:buNone/>
              <a:defRPr sz="2000" cap="none"/>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2"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4" name="Google Shape;24;p12"/>
          <p:cNvSpPr txBox="1">
            <a:spLocks noGrp="1"/>
          </p:cNvSpPr>
          <p:nvPr>
            <p:ph type="title"/>
          </p:nvPr>
        </p:nvSpPr>
        <p:spPr>
          <a:xfrm>
            <a:off x="259080" y="365125"/>
            <a:ext cx="8663940" cy="739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259080" y="1249680"/>
            <a:ext cx="8663940" cy="50291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dt" idx="10"/>
          </p:nvPr>
        </p:nvSpPr>
        <p:spPr>
          <a:xfrm>
            <a:off x="459105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25908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3" descr="Tag=AccentColor&#10;Flavor=Light&#10;Target=Fill"/>
          <p:cNvSpPr/>
          <p:nvPr/>
        </p:nvSpPr>
        <p:spPr>
          <a:xfrm>
            <a:off x="7209816" y="0"/>
            <a:ext cx="4143984" cy="5747660"/>
          </a:xfrm>
          <a:custGeom>
            <a:avLst/>
            <a:gdLst/>
            <a:ahLst/>
            <a:cxnLst/>
            <a:rect l="l" t="t" r="r" b="b"/>
            <a:pathLst>
              <a:path w="3843750" h="5956080" extrusionOk="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 name="Google Shape;31;p13"/>
          <p:cNvSpPr txBox="1">
            <a:spLocks noGrp="1"/>
          </p:cNvSpPr>
          <p:nvPr>
            <p:ph type="title"/>
          </p:nvPr>
        </p:nvSpPr>
        <p:spPr>
          <a:xfrm>
            <a:off x="831850" y="1078991"/>
            <a:ext cx="5266944" cy="31363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831850" y="4279392"/>
            <a:ext cx="526694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cap="none">
                <a:solidFill>
                  <a:schemeClr val="dk1"/>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4"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 name="Google Shape;3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419088"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6" name="Google Shape;46;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body" idx="1"/>
          </p:nvPr>
        </p:nvSpPr>
        <p:spPr>
          <a:xfrm>
            <a:off x="8397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2"/>
          </p:nvPr>
        </p:nvSpPr>
        <p:spPr>
          <a:xfrm>
            <a:off x="8397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body" idx="3"/>
          </p:nvPr>
        </p:nvSpPr>
        <p:spPr>
          <a:xfrm>
            <a:off x="64190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5"/>
          <p:cNvSpPr txBox="1">
            <a:spLocks noGrp="1"/>
          </p:cNvSpPr>
          <p:nvPr>
            <p:ph type="body" idx="4"/>
          </p:nvPr>
        </p:nvSpPr>
        <p:spPr>
          <a:xfrm>
            <a:off x="64190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6" descr="Tag=AccentColor&#10;Flavor=Light&#10;Target=Fill"/>
          <p:cNvSpPr/>
          <p:nvPr/>
        </p:nvSpPr>
        <p:spPr>
          <a:xfrm flipH="1">
            <a:off x="1969639" y="181596"/>
            <a:ext cx="8252722" cy="6022258"/>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6" name="Google Shape;56;p16"/>
          <p:cNvSpPr txBox="1">
            <a:spLocks noGrp="1"/>
          </p:cNvSpPr>
          <p:nvPr>
            <p:ph type="title"/>
          </p:nvPr>
        </p:nvSpPr>
        <p:spPr>
          <a:xfrm>
            <a:off x="2843784" y="1572768"/>
            <a:ext cx="6501384" cy="409651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60"/>
        <p:cNvGrpSpPr/>
        <p:nvPr/>
      </p:nvGrpSpPr>
      <p:grpSpPr>
        <a:xfrm>
          <a:off x="0" y="0"/>
          <a:ext cx="0" cy="0"/>
          <a:chOff x="0" y="0"/>
          <a:chExt cx="0" cy="0"/>
        </a:xfrm>
      </p:grpSpPr>
      <p:sp>
        <p:nvSpPr>
          <p:cNvPr id="61" name="Google Shape;6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64"/>
        <p:cNvGrpSpPr/>
        <p:nvPr/>
      </p:nvGrpSpPr>
      <p:grpSpPr>
        <a:xfrm>
          <a:off x="0" y="0"/>
          <a:ext cx="0" cy="0"/>
          <a:chOff x="0" y="0"/>
          <a:chExt cx="0" cy="0"/>
        </a:xfrm>
      </p:grpSpPr>
      <p:sp>
        <p:nvSpPr>
          <p:cNvPr id="65" name="Google Shape;65;p18" descr="Mask ID=&#10;Mask position=bottom, center&#10;Mask family= brushstroke, landscape, wide"/>
          <p:cNvSpPr/>
          <p:nvPr/>
        </p:nvSpPr>
        <p:spPr>
          <a:xfrm>
            <a:off x="1768100" y="-1"/>
            <a:ext cx="10423900" cy="5920155"/>
          </a:xfrm>
          <a:custGeom>
            <a:avLst/>
            <a:gdLst/>
            <a:ahLst/>
            <a:cxnLst/>
            <a:rect l="l" t="t" r="r" b="b"/>
            <a:pathLst>
              <a:path w="10423900" h="5491534" extrusionOk="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 name="Google Shape;6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9" descr="Tag=AccentColor&#10;Flavor=Light&#10;Target=Fill"/>
          <p:cNvSpPr/>
          <p:nvPr/>
        </p:nvSpPr>
        <p:spPr>
          <a:xfrm>
            <a:off x="4726728" y="0"/>
            <a:ext cx="7472381" cy="6858000"/>
          </a:xfrm>
          <a:custGeom>
            <a:avLst/>
            <a:gdLst/>
            <a:ahLst/>
            <a:cxnLst/>
            <a:rect l="l" t="t" r="r" b="b"/>
            <a:pathLst>
              <a:path w="7472381" h="6886575" extrusionOk="0">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1" name="Google Shape;71;p19"/>
          <p:cNvSpPr txBox="1">
            <a:spLocks noGrp="1"/>
          </p:cNvSpPr>
          <p:nvPr>
            <p:ph type="title"/>
          </p:nvPr>
        </p:nvSpPr>
        <p:spPr>
          <a:xfrm>
            <a:off x="839788" y="640080"/>
            <a:ext cx="3886200" cy="29535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body" idx="1"/>
          </p:nvPr>
        </p:nvSpPr>
        <p:spPr>
          <a:xfrm>
            <a:off x="7059168" y="640080"/>
            <a:ext cx="4489704" cy="5596128"/>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9"/>
          <p:cNvSpPr txBox="1">
            <a:spLocks noGrp="1"/>
          </p:cNvSpPr>
          <p:nvPr>
            <p:ph type="body" idx="2"/>
          </p:nvPr>
        </p:nvSpPr>
        <p:spPr>
          <a:xfrm>
            <a:off x="839788" y="3776472"/>
            <a:ext cx="38862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90500" y="136526"/>
            <a:ext cx="8747760" cy="83502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bril Fatface"/>
              <a:buNone/>
              <a:defRPr sz="4400" b="0" i="1" u="none" strike="noStrike" cap="none">
                <a:solidFill>
                  <a:schemeClr val="dk1"/>
                </a:solidFill>
                <a:latin typeface="Abril Fatface"/>
                <a:ea typeface="Abril Fatface"/>
                <a:cs typeface="Abril Fatface"/>
                <a:sym typeface="Abril Fatfac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190500" y="1074420"/>
            <a:ext cx="8747760" cy="518922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10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0"/>
          <p:cNvSpPr txBox="1">
            <a:spLocks noGrp="1"/>
          </p:cNvSpPr>
          <p:nvPr>
            <p:ph type="dt" idx="10"/>
          </p:nvPr>
        </p:nvSpPr>
        <p:spPr>
          <a:xfrm>
            <a:off x="4564380" y="6365240"/>
            <a:ext cx="9525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0"/>
          <p:cNvSpPr txBox="1">
            <a:spLocks noGrp="1"/>
          </p:cNvSpPr>
          <p:nvPr>
            <p:ph type="ftr" idx="11"/>
          </p:nvPr>
        </p:nvSpPr>
        <p:spPr>
          <a:xfrm>
            <a:off x="190500" y="6351269"/>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0"/>
          <p:cNvSpPr txBox="1">
            <a:spLocks noGrp="1"/>
          </p:cNvSpPr>
          <p:nvPr>
            <p:ph type="sldNum" idx="12"/>
          </p:nvPr>
        </p:nvSpPr>
        <p:spPr>
          <a:xfrm>
            <a:off x="8526780" y="6369049"/>
            <a:ext cx="41148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frcteam2080@gmail.com" TargetMode="External"/><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creativecommons.org/licenses/by-nc-sa/4.0/" TargetMode="External"/><Relationship Id="rId5" Type="http://schemas.openxmlformats.org/officeDocument/2006/relationships/hyperlink" Target="https://github.com/frcteam2080" TargetMode="External"/><Relationship Id="rId4" Type="http://schemas.openxmlformats.org/officeDocument/2006/relationships/hyperlink" Target="http://www.torbotics2080.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code.visualstudio.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0"/>
        <p:cNvGrpSpPr/>
        <p:nvPr/>
      </p:nvGrpSpPr>
      <p:grpSpPr>
        <a:xfrm>
          <a:off x="0" y="0"/>
          <a:ext cx="0" cy="0"/>
          <a:chOff x="0" y="0"/>
          <a:chExt cx="0" cy="0"/>
        </a:xfrm>
      </p:grpSpPr>
      <p:sp>
        <p:nvSpPr>
          <p:cNvPr id="101" name="Google Shape;101;p1"/>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2" name="Google Shape;102;p1"/>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3" name="Google Shape;103;p1"/>
          <p:cNvSpPr/>
          <p:nvPr/>
        </p:nvSpPr>
        <p:spPr>
          <a:xfrm>
            <a:off x="0" y="-5255"/>
            <a:ext cx="9144000" cy="6858000"/>
          </a:xfrm>
          <a:custGeom>
            <a:avLst/>
            <a:gdLst/>
            <a:ahLst/>
            <a:cxnLst/>
            <a:rect l="l" t="t" r="r" b="b"/>
            <a:pathLst>
              <a:path w="12192000" h="6858000" extrusionOk="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 name="Google Shape;104;p1"/>
          <p:cNvSpPr txBox="1">
            <a:spLocks noGrp="1"/>
          </p:cNvSpPr>
          <p:nvPr>
            <p:ph type="ctrTitle"/>
          </p:nvPr>
        </p:nvSpPr>
        <p:spPr>
          <a:xfrm>
            <a:off x="711027" y="843324"/>
            <a:ext cx="8144738" cy="170157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Abril Fatface"/>
              <a:buNone/>
            </a:pPr>
            <a:r>
              <a:rPr lang="en-US" sz="5600" b="1"/>
              <a:t>Introduction to Programming with C++</a:t>
            </a:r>
            <a:endParaRPr sz="4400"/>
          </a:p>
        </p:txBody>
      </p:sp>
      <p:sp>
        <p:nvSpPr>
          <p:cNvPr id="105" name="Google Shape;105;p1"/>
          <p:cNvSpPr txBox="1">
            <a:spLocks noGrp="1"/>
          </p:cNvSpPr>
          <p:nvPr>
            <p:ph type="subTitle" idx="1"/>
          </p:nvPr>
        </p:nvSpPr>
        <p:spPr>
          <a:xfrm>
            <a:off x="711028" y="2601649"/>
            <a:ext cx="3943349" cy="64678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US" sz="1700"/>
              <a:t>TEAM 2080</a:t>
            </a:r>
            <a:endParaRPr/>
          </a:p>
        </p:txBody>
      </p:sp>
      <p:pic>
        <p:nvPicPr>
          <p:cNvPr id="106" name="Google Shape;106;p1" descr="A close up of a sign&#10;&#10;Description automatically generated"/>
          <p:cNvPicPr preferRelativeResize="0"/>
          <p:nvPr/>
        </p:nvPicPr>
        <p:blipFill rotWithShape="1">
          <a:blip r:embed="rId3">
            <a:alphaModFix/>
          </a:blip>
          <a:srcRect/>
          <a:stretch/>
        </p:blipFill>
        <p:spPr>
          <a:xfrm>
            <a:off x="4654378" y="4131092"/>
            <a:ext cx="3671887" cy="15697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2978507" y="298217"/>
            <a:ext cx="3651145" cy="739775"/>
          </a:xfrm>
          <a:prstGeom prst="rect">
            <a:avLst/>
          </a:prstGeom>
          <a:noFill/>
          <a:ln>
            <a:noFill/>
          </a:ln>
        </p:spPr>
        <p:txBody>
          <a:bodyPr spcFirstLastPara="1" wrap="square" lIns="91425" tIns="45700" rIns="91425" bIns="45700" anchor="ctr" anchorCtr="0">
            <a:noAutofit/>
          </a:bodyPr>
          <a:lstStyle/>
          <a:p>
            <a:r>
              <a:rPr lang="en-US" sz="4800" u="sng"/>
              <a:t>If-Else Loop</a:t>
            </a:r>
            <a:endParaRPr lang="en-US" sz="4800" u="sng" dirty="0"/>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10</a:t>
            </a:fld>
            <a:endParaRPr/>
          </a:p>
        </p:txBody>
      </p:sp>
      <p:sp>
        <p:nvSpPr>
          <p:cNvPr id="5" name="TextBox 4">
            <a:extLst>
              <a:ext uri="{FF2B5EF4-FFF2-40B4-BE49-F238E27FC236}">
                <a16:creationId xmlns:a16="http://schemas.microsoft.com/office/drawing/2014/main" id="{F482450E-D03D-4607-B665-38E4FB28B9E7}"/>
              </a:ext>
            </a:extLst>
          </p:cNvPr>
          <p:cNvSpPr txBox="1"/>
          <p:nvPr/>
        </p:nvSpPr>
        <p:spPr>
          <a:xfrm>
            <a:off x="361717" y="1276117"/>
            <a:ext cx="888752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There may be times we want to do something to occur if the condition in the IF Loop is not true. This is where an If-Else Loop may come into </a:t>
            </a:r>
            <a:r>
              <a:rPr lang="en-US" sz="2000" b="1"/>
              <a:t>play. </a:t>
            </a:r>
            <a:endParaRPr lang="en-US" sz="2000" b="1" dirty="0"/>
          </a:p>
        </p:txBody>
      </p:sp>
      <p:sp>
        <p:nvSpPr>
          <p:cNvPr id="16" name="TextBox 15">
            <a:extLst>
              <a:ext uri="{FF2B5EF4-FFF2-40B4-BE49-F238E27FC236}">
                <a16:creationId xmlns:a16="http://schemas.microsoft.com/office/drawing/2014/main" id="{D837372D-CC77-4BDA-A017-05DFF1B49EF9}"/>
              </a:ext>
            </a:extLst>
          </p:cNvPr>
          <p:cNvSpPr txBox="1"/>
          <p:nvPr/>
        </p:nvSpPr>
        <p:spPr>
          <a:xfrm>
            <a:off x="204170" y="2977637"/>
            <a:ext cx="345196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solidFill>
              </a:rPr>
              <a:t>The syntax for an if-else  loop in C++ is:</a:t>
            </a:r>
          </a:p>
        </p:txBody>
      </p:sp>
      <p:sp>
        <p:nvSpPr>
          <p:cNvPr id="2" name="TextBox 1">
            <a:extLst>
              <a:ext uri="{FF2B5EF4-FFF2-40B4-BE49-F238E27FC236}">
                <a16:creationId xmlns:a16="http://schemas.microsoft.com/office/drawing/2014/main" id="{802758DF-BED1-4EE1-B10A-4420E30904D6}"/>
              </a:ext>
            </a:extLst>
          </p:cNvPr>
          <p:cNvSpPr txBox="1"/>
          <p:nvPr/>
        </p:nvSpPr>
        <p:spPr>
          <a:xfrm>
            <a:off x="124488" y="3548357"/>
            <a:ext cx="3893387" cy="1212683"/>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If (condition) {</a:t>
            </a:r>
            <a:endParaRPr lang="en-US" dirty="0"/>
          </a:p>
          <a:p>
            <a:r>
              <a:rPr lang="en-US">
                <a:solidFill>
                  <a:srgbClr val="CA8600"/>
                </a:solidFill>
              </a:rPr>
              <a:t>    //run this command if the condition is true</a:t>
            </a:r>
          </a:p>
          <a:p>
            <a:r>
              <a:rPr lang="en-US">
                <a:solidFill>
                  <a:srgbClr val="CA8600"/>
                </a:solidFill>
              </a:rPr>
              <a:t>}else{</a:t>
            </a:r>
            <a:endParaRPr lang="en-US" dirty="0"/>
          </a:p>
          <a:p>
            <a:r>
              <a:rPr lang="en-US">
                <a:solidFill>
                  <a:srgbClr val="CA8600"/>
                </a:solidFill>
              </a:rPr>
              <a:t>    //run this  command if the condition is false</a:t>
            </a:r>
            <a:endParaRPr lang="en-US" dirty="0">
              <a:solidFill>
                <a:srgbClr val="CA8600"/>
              </a:solidFill>
            </a:endParaRPr>
          </a:p>
          <a:p>
            <a:r>
              <a:rPr lang="en-US">
                <a:solidFill>
                  <a:srgbClr val="CA8600"/>
                </a:solidFill>
              </a:rPr>
              <a:t>}</a:t>
            </a:r>
            <a:endParaRPr lang="en-US"/>
          </a:p>
        </p:txBody>
      </p:sp>
      <p:sp>
        <p:nvSpPr>
          <p:cNvPr id="11" name="TextBox 10">
            <a:extLst>
              <a:ext uri="{FF2B5EF4-FFF2-40B4-BE49-F238E27FC236}">
                <a16:creationId xmlns:a16="http://schemas.microsoft.com/office/drawing/2014/main" id="{7808D0EC-89B4-45D1-83B9-9FBF1FB58FF8}"/>
              </a:ext>
            </a:extLst>
          </p:cNvPr>
          <p:cNvSpPr txBox="1"/>
          <p:nvPr/>
        </p:nvSpPr>
        <p:spPr>
          <a:xfrm>
            <a:off x="4581468" y="3354131"/>
            <a:ext cx="4382218" cy="1600438"/>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If (condition) {</a:t>
            </a:r>
            <a:endParaRPr lang="en-US"/>
          </a:p>
          <a:p>
            <a:r>
              <a:rPr lang="en-US">
                <a:solidFill>
                  <a:srgbClr val="CA8600"/>
                </a:solidFill>
              </a:rPr>
              <a:t>    //run this command if the condition is true</a:t>
            </a:r>
            <a:endParaRPr lang="en-US"/>
          </a:p>
          <a:p>
            <a:r>
              <a:rPr lang="en-US">
                <a:solidFill>
                  <a:srgbClr val="CA8600"/>
                </a:solidFill>
              </a:rPr>
              <a:t>}else if(condition){</a:t>
            </a:r>
            <a:endParaRPr lang="en-US"/>
          </a:p>
          <a:p>
            <a:r>
              <a:rPr lang="en-US">
                <a:solidFill>
                  <a:srgbClr val="CA8600"/>
                </a:solidFill>
              </a:rPr>
              <a:t>    //run this  command if the second condition is true</a:t>
            </a:r>
          </a:p>
          <a:p>
            <a:r>
              <a:rPr lang="en-US">
                <a:solidFill>
                  <a:srgbClr val="CA8600"/>
                </a:solidFill>
              </a:rPr>
              <a:t>}else if(condition){</a:t>
            </a:r>
            <a:endParaRPr lang="en-US"/>
          </a:p>
          <a:p>
            <a:r>
              <a:rPr lang="en-US">
                <a:solidFill>
                  <a:srgbClr val="CA8600"/>
                </a:solidFill>
              </a:rPr>
              <a:t>    //run this  command if the third condition is true</a:t>
            </a:r>
            <a:endParaRPr lang="en-US"/>
          </a:p>
          <a:p>
            <a:r>
              <a:rPr lang="en-US">
                <a:solidFill>
                  <a:srgbClr val="CA8600"/>
                </a:solidFill>
              </a:rPr>
              <a:t>}</a:t>
            </a:r>
            <a:endParaRPr lang="en-US"/>
          </a:p>
        </p:txBody>
      </p:sp>
      <p:sp>
        <p:nvSpPr>
          <p:cNvPr id="12" name="TextBox 11">
            <a:extLst>
              <a:ext uri="{FF2B5EF4-FFF2-40B4-BE49-F238E27FC236}">
                <a16:creationId xmlns:a16="http://schemas.microsoft.com/office/drawing/2014/main" id="{772828E6-A0BF-4232-B485-4C796112BA37}"/>
              </a:ext>
            </a:extLst>
          </p:cNvPr>
          <p:cNvSpPr txBox="1"/>
          <p:nvPr/>
        </p:nvSpPr>
        <p:spPr>
          <a:xfrm>
            <a:off x="4397771" y="2546547"/>
            <a:ext cx="475911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An else may also be combined with an if to create an </a:t>
            </a:r>
            <a:r>
              <a:rPr lang="en-US">
                <a:solidFill>
                  <a:schemeClr val="tx1"/>
                </a:solidFill>
              </a:rPr>
              <a:t>else if statement which allows you to check for </a:t>
            </a:r>
            <a:r>
              <a:rPr lang="en-US" dirty="0">
                <a:solidFill>
                  <a:schemeClr val="tx1"/>
                </a:solidFill>
              </a:rPr>
              <a:t>multiple conditions:</a:t>
            </a:r>
          </a:p>
        </p:txBody>
      </p:sp>
    </p:spTree>
    <p:extLst>
      <p:ext uri="{BB962C8B-B14F-4D97-AF65-F5344CB8AC3E}">
        <p14:creationId xmlns:p14="http://schemas.microsoft.com/office/powerpoint/2010/main" val="292389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467337" y="255085"/>
            <a:ext cx="2213410" cy="739775"/>
          </a:xfrm>
          <a:prstGeom prst="rect">
            <a:avLst/>
          </a:prstGeom>
          <a:noFill/>
          <a:ln>
            <a:noFill/>
          </a:ln>
        </p:spPr>
        <p:txBody>
          <a:bodyPr spcFirstLastPara="1" wrap="square" lIns="91425" tIns="45700" rIns="91425" bIns="45700" anchor="ctr" anchorCtr="0">
            <a:noAutofit/>
          </a:bodyPr>
          <a:lstStyle/>
          <a:p>
            <a:r>
              <a:rPr lang="en-US" sz="4800" u="sng"/>
              <a:t>Switch</a:t>
            </a:r>
            <a:endParaRPr lang="en-US" sz="4800" u="sng" dirty="0"/>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11</a:t>
            </a:fld>
            <a:endParaRPr/>
          </a:p>
        </p:txBody>
      </p:sp>
      <p:sp>
        <p:nvSpPr>
          <p:cNvPr id="5" name="TextBox 4">
            <a:extLst>
              <a:ext uri="{FF2B5EF4-FFF2-40B4-BE49-F238E27FC236}">
                <a16:creationId xmlns:a16="http://schemas.microsoft.com/office/drawing/2014/main" id="{F482450E-D03D-4607-B665-38E4FB28B9E7}"/>
              </a:ext>
            </a:extLst>
          </p:cNvPr>
          <p:cNvSpPr txBox="1"/>
          <p:nvPr/>
        </p:nvSpPr>
        <p:spPr>
          <a:xfrm>
            <a:off x="361717" y="1276117"/>
            <a:ext cx="88875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The Switch statement is a different type of the if-else statement. This </a:t>
            </a:r>
            <a:r>
              <a:rPr lang="en-US" sz="2000" b="1"/>
              <a:t>statement was created to handle larger quantity of conditions.</a:t>
            </a:r>
            <a:endParaRPr lang="en-US" sz="2000" b="1" dirty="0"/>
          </a:p>
        </p:txBody>
      </p:sp>
      <p:sp>
        <p:nvSpPr>
          <p:cNvPr id="16" name="TextBox 15">
            <a:extLst>
              <a:ext uri="{FF2B5EF4-FFF2-40B4-BE49-F238E27FC236}">
                <a16:creationId xmlns:a16="http://schemas.microsoft.com/office/drawing/2014/main" id="{D837372D-CC77-4BDA-A017-05DFF1B49EF9}"/>
              </a:ext>
            </a:extLst>
          </p:cNvPr>
          <p:cNvSpPr txBox="1"/>
          <p:nvPr/>
        </p:nvSpPr>
        <p:spPr>
          <a:xfrm>
            <a:off x="2641786" y="2330394"/>
            <a:ext cx="38677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The syntax for a Switch statement in C++ is:</a:t>
            </a:r>
          </a:p>
        </p:txBody>
      </p:sp>
      <p:sp>
        <p:nvSpPr>
          <p:cNvPr id="2" name="TextBox 1">
            <a:extLst>
              <a:ext uri="{FF2B5EF4-FFF2-40B4-BE49-F238E27FC236}">
                <a16:creationId xmlns:a16="http://schemas.microsoft.com/office/drawing/2014/main" id="{802758DF-BED1-4EE1-B10A-4420E30904D6}"/>
              </a:ext>
            </a:extLst>
          </p:cNvPr>
          <p:cNvSpPr txBox="1"/>
          <p:nvPr/>
        </p:nvSpPr>
        <p:spPr>
          <a:xfrm>
            <a:off x="2626148" y="2822170"/>
            <a:ext cx="3893387" cy="3539430"/>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switch(variable) {</a:t>
            </a:r>
            <a:endParaRPr lang="en-US"/>
          </a:p>
          <a:p>
            <a:r>
              <a:rPr lang="en-US">
                <a:solidFill>
                  <a:srgbClr val="CA8600"/>
                </a:solidFill>
              </a:rPr>
              <a:t>     Case 0: </a:t>
            </a:r>
            <a:endParaRPr lang="en-US" dirty="0">
              <a:solidFill>
                <a:srgbClr val="CA8600"/>
              </a:solidFill>
            </a:endParaRPr>
          </a:p>
          <a:p>
            <a:r>
              <a:rPr lang="en-US">
                <a:solidFill>
                  <a:srgbClr val="CA8600"/>
                </a:solidFill>
              </a:rPr>
              <a:t>           //run for case 0</a:t>
            </a:r>
            <a:endParaRPr lang="en-US" dirty="0">
              <a:solidFill>
                <a:srgbClr val="CA8600"/>
              </a:solidFill>
            </a:endParaRPr>
          </a:p>
          <a:p>
            <a:r>
              <a:rPr lang="en-US">
                <a:solidFill>
                  <a:srgbClr val="CA8600"/>
                </a:solidFill>
              </a:rPr>
              <a:t>     Case 1:</a:t>
            </a:r>
            <a:endParaRPr lang="en-US" dirty="0">
              <a:solidFill>
                <a:srgbClr val="CA8600"/>
              </a:solidFill>
            </a:endParaRPr>
          </a:p>
          <a:p>
            <a:r>
              <a:rPr lang="en-US">
                <a:solidFill>
                  <a:srgbClr val="CA8600"/>
                </a:solidFill>
              </a:rPr>
              <a:t>           //run for case 1</a:t>
            </a:r>
            <a:endParaRPr lang="en-US" dirty="0">
              <a:solidFill>
                <a:srgbClr val="CA8600"/>
              </a:solidFill>
            </a:endParaRPr>
          </a:p>
          <a:p>
            <a:r>
              <a:rPr lang="en-US">
                <a:solidFill>
                  <a:srgbClr val="CA8600"/>
                </a:solidFill>
              </a:rPr>
              <a:t>     Case 2: </a:t>
            </a:r>
            <a:endParaRPr lang="en-US"/>
          </a:p>
          <a:p>
            <a:r>
              <a:rPr lang="en-US">
                <a:solidFill>
                  <a:srgbClr val="CA8600"/>
                </a:solidFill>
              </a:rPr>
              <a:t>           //run for case 2</a:t>
            </a:r>
            <a:endParaRPr lang="en-US"/>
          </a:p>
          <a:p>
            <a:r>
              <a:rPr lang="en-US">
                <a:solidFill>
                  <a:srgbClr val="CA8600"/>
                </a:solidFill>
              </a:rPr>
              <a:t>     Case 3:</a:t>
            </a:r>
            <a:endParaRPr lang="en-US"/>
          </a:p>
          <a:p>
            <a:r>
              <a:rPr lang="en-US">
                <a:solidFill>
                  <a:srgbClr val="CA8600"/>
                </a:solidFill>
              </a:rPr>
              <a:t>           //run for case 3</a:t>
            </a:r>
            <a:endParaRPr lang="en-US"/>
          </a:p>
          <a:p>
            <a:r>
              <a:rPr lang="en-US">
                <a:solidFill>
                  <a:srgbClr val="CA8600"/>
                </a:solidFill>
              </a:rPr>
              <a:t>     Case 4: </a:t>
            </a:r>
            <a:endParaRPr lang="en-US"/>
          </a:p>
          <a:p>
            <a:r>
              <a:rPr lang="en-US">
                <a:solidFill>
                  <a:srgbClr val="CA8600"/>
                </a:solidFill>
              </a:rPr>
              <a:t>           //run for case 4</a:t>
            </a:r>
            <a:endParaRPr lang="en-US"/>
          </a:p>
          <a:p>
            <a:r>
              <a:rPr lang="en-US">
                <a:solidFill>
                  <a:srgbClr val="CA8600"/>
                </a:solidFill>
              </a:rPr>
              <a:t>     Case 5: </a:t>
            </a:r>
            <a:endParaRPr lang="en-US"/>
          </a:p>
          <a:p>
            <a:r>
              <a:rPr lang="en-US">
                <a:solidFill>
                  <a:srgbClr val="CA8600"/>
                </a:solidFill>
              </a:rPr>
              <a:t>           //run for case 5</a:t>
            </a:r>
            <a:endParaRPr lang="en-US"/>
          </a:p>
          <a:p>
            <a:r>
              <a:rPr lang="en-US">
                <a:solidFill>
                  <a:srgbClr val="CA8600"/>
                </a:solidFill>
              </a:rPr>
              <a:t>     defualt :</a:t>
            </a:r>
            <a:endParaRPr lang="en-US"/>
          </a:p>
          <a:p>
            <a:r>
              <a:rPr lang="en-US">
                <a:solidFill>
                  <a:srgbClr val="CA8600"/>
                </a:solidFill>
              </a:rPr>
              <a:t>           //run if none of the above if true</a:t>
            </a:r>
            <a:endParaRPr lang="en-US"/>
          </a:p>
          <a:p>
            <a:r>
              <a:rPr lang="en-US">
                <a:solidFill>
                  <a:srgbClr val="CA8600"/>
                </a:solidFill>
              </a:rPr>
              <a:t>}</a:t>
            </a:r>
            <a:endParaRPr lang="en-US" dirty="0">
              <a:solidFill>
                <a:srgbClr val="CA8600"/>
              </a:solidFill>
            </a:endParaRPr>
          </a:p>
        </p:txBody>
      </p:sp>
    </p:spTree>
    <p:extLst>
      <p:ext uri="{BB962C8B-B14F-4D97-AF65-F5344CB8AC3E}">
        <p14:creationId xmlns:p14="http://schemas.microsoft.com/office/powerpoint/2010/main" val="385799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467337" y="255085"/>
            <a:ext cx="2213410" cy="739775"/>
          </a:xfrm>
          <a:prstGeom prst="rect">
            <a:avLst/>
          </a:prstGeom>
          <a:noFill/>
          <a:ln>
            <a:noFill/>
          </a:ln>
        </p:spPr>
        <p:txBody>
          <a:bodyPr spcFirstLastPara="1" wrap="square" lIns="91425" tIns="45700" rIns="91425" bIns="45700" anchor="ctr" anchorCtr="0">
            <a:noAutofit/>
          </a:bodyPr>
          <a:lstStyle/>
          <a:p>
            <a:r>
              <a:rPr lang="en-US" sz="4800" u="sng"/>
              <a:t>While</a:t>
            </a:r>
            <a:endParaRPr lang="en-US" sz="4800" u="sng" dirty="0"/>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12</a:t>
            </a:fld>
            <a:endParaRPr/>
          </a:p>
        </p:txBody>
      </p:sp>
      <p:sp>
        <p:nvSpPr>
          <p:cNvPr id="5" name="TextBox 4">
            <a:extLst>
              <a:ext uri="{FF2B5EF4-FFF2-40B4-BE49-F238E27FC236}">
                <a16:creationId xmlns:a16="http://schemas.microsoft.com/office/drawing/2014/main" id="{F482450E-D03D-4607-B665-38E4FB28B9E7}"/>
              </a:ext>
            </a:extLst>
          </p:cNvPr>
          <p:cNvSpPr txBox="1"/>
          <p:nvPr/>
        </p:nvSpPr>
        <p:spPr>
          <a:xfrm>
            <a:off x="361717" y="1276117"/>
            <a:ext cx="88875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Whenever we want something to occur again and again until the condition is </a:t>
            </a:r>
            <a:r>
              <a:rPr lang="en-US" sz="2000" b="1"/>
              <a:t>false, we would use a while loop.  </a:t>
            </a:r>
            <a:endParaRPr lang="en-US" sz="2000" b="1" dirty="0"/>
          </a:p>
        </p:txBody>
      </p:sp>
      <p:sp>
        <p:nvSpPr>
          <p:cNvPr id="16" name="TextBox 15">
            <a:extLst>
              <a:ext uri="{FF2B5EF4-FFF2-40B4-BE49-F238E27FC236}">
                <a16:creationId xmlns:a16="http://schemas.microsoft.com/office/drawing/2014/main" id="{D837372D-CC77-4BDA-A017-05DFF1B49EF9}"/>
              </a:ext>
            </a:extLst>
          </p:cNvPr>
          <p:cNvSpPr txBox="1"/>
          <p:nvPr/>
        </p:nvSpPr>
        <p:spPr>
          <a:xfrm>
            <a:off x="2641786" y="2330394"/>
            <a:ext cx="38677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The syntax for a While statement in C++ is:</a:t>
            </a:r>
          </a:p>
        </p:txBody>
      </p:sp>
      <p:sp>
        <p:nvSpPr>
          <p:cNvPr id="2" name="TextBox 1">
            <a:extLst>
              <a:ext uri="{FF2B5EF4-FFF2-40B4-BE49-F238E27FC236}">
                <a16:creationId xmlns:a16="http://schemas.microsoft.com/office/drawing/2014/main" id="{802758DF-BED1-4EE1-B10A-4420E30904D6}"/>
              </a:ext>
            </a:extLst>
          </p:cNvPr>
          <p:cNvSpPr txBox="1"/>
          <p:nvPr/>
        </p:nvSpPr>
        <p:spPr>
          <a:xfrm>
            <a:off x="2514636" y="2688355"/>
            <a:ext cx="3893387" cy="738664"/>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while(a==b){</a:t>
            </a:r>
            <a:endParaRPr lang="en-US" dirty="0">
              <a:solidFill>
                <a:srgbClr val="CA8600"/>
              </a:solidFill>
            </a:endParaRPr>
          </a:p>
          <a:p>
            <a:r>
              <a:rPr lang="en-US">
                <a:solidFill>
                  <a:srgbClr val="CA8600"/>
                </a:solidFill>
              </a:rPr>
              <a:t>    //wiill run as long as long as a is equal to b</a:t>
            </a:r>
          </a:p>
          <a:p>
            <a:r>
              <a:rPr lang="en-US">
                <a:solidFill>
                  <a:srgbClr val="CA8600"/>
                </a:solidFill>
              </a:rPr>
              <a:t>}</a:t>
            </a:r>
            <a:endParaRPr lang="en-US"/>
          </a:p>
        </p:txBody>
      </p:sp>
      <p:pic>
        <p:nvPicPr>
          <p:cNvPr id="3" name="Picture 3" descr="A screenshot of a cell phone&#10;&#10;Description generated with very high confidence">
            <a:extLst>
              <a:ext uri="{FF2B5EF4-FFF2-40B4-BE49-F238E27FC236}">
                <a16:creationId xmlns:a16="http://schemas.microsoft.com/office/drawing/2014/main" id="{D27913C0-9D63-440A-A9CF-ADEF0B549D96}"/>
              </a:ext>
            </a:extLst>
          </p:cNvPr>
          <p:cNvPicPr>
            <a:picLocks noChangeAspect="1"/>
          </p:cNvPicPr>
          <p:nvPr/>
        </p:nvPicPr>
        <p:blipFill rotWithShape="1">
          <a:blip r:embed="rId3"/>
          <a:srcRect l="13591" t="13953" r="10000" b="4319"/>
          <a:stretch/>
        </p:blipFill>
        <p:spPr>
          <a:xfrm>
            <a:off x="2492334" y="3622002"/>
            <a:ext cx="4166526" cy="2737609"/>
          </a:xfrm>
          <a:prstGeom prst="rect">
            <a:avLst/>
          </a:prstGeom>
        </p:spPr>
      </p:pic>
    </p:spTree>
    <p:extLst>
      <p:ext uri="{BB962C8B-B14F-4D97-AF65-F5344CB8AC3E}">
        <p14:creationId xmlns:p14="http://schemas.microsoft.com/office/powerpoint/2010/main" val="392295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898658" y="240708"/>
            <a:ext cx="1350768" cy="739775"/>
          </a:xfrm>
          <a:prstGeom prst="rect">
            <a:avLst/>
          </a:prstGeom>
          <a:noFill/>
          <a:ln>
            <a:noFill/>
          </a:ln>
        </p:spPr>
        <p:txBody>
          <a:bodyPr spcFirstLastPara="1" wrap="square" lIns="91425" tIns="45700" rIns="91425" bIns="45700" anchor="ctr" anchorCtr="0">
            <a:noAutofit/>
          </a:bodyPr>
          <a:lstStyle/>
          <a:p>
            <a:r>
              <a:rPr lang="en-US" sz="4800" u="sng"/>
              <a:t>For</a:t>
            </a:r>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13</a:t>
            </a:fld>
            <a:endParaRPr/>
          </a:p>
        </p:txBody>
      </p:sp>
      <p:sp>
        <p:nvSpPr>
          <p:cNvPr id="5" name="TextBox 4">
            <a:extLst>
              <a:ext uri="{FF2B5EF4-FFF2-40B4-BE49-F238E27FC236}">
                <a16:creationId xmlns:a16="http://schemas.microsoft.com/office/drawing/2014/main" id="{F482450E-D03D-4607-B665-38E4FB28B9E7}"/>
              </a:ext>
            </a:extLst>
          </p:cNvPr>
          <p:cNvSpPr txBox="1"/>
          <p:nvPr/>
        </p:nvSpPr>
        <p:spPr>
          <a:xfrm>
            <a:off x="1224358" y="1146721"/>
            <a:ext cx="67021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A common use for a while loop is to act as a counter:</a:t>
            </a:r>
            <a:endParaRPr lang="en-US" sz="2000" b="1" dirty="0"/>
          </a:p>
        </p:txBody>
      </p:sp>
      <p:sp>
        <p:nvSpPr>
          <p:cNvPr id="16" name="TextBox 15">
            <a:extLst>
              <a:ext uri="{FF2B5EF4-FFF2-40B4-BE49-F238E27FC236}">
                <a16:creationId xmlns:a16="http://schemas.microsoft.com/office/drawing/2014/main" id="{D837372D-CC77-4BDA-A017-05DFF1B49EF9}"/>
              </a:ext>
            </a:extLst>
          </p:cNvPr>
          <p:cNvSpPr txBox="1"/>
          <p:nvPr/>
        </p:nvSpPr>
        <p:spPr>
          <a:xfrm>
            <a:off x="1218428" y="3279300"/>
            <a:ext cx="670005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The designers of C++ knew  that people would be using this code often, so they decided to simplify its process. They created a new type </a:t>
            </a:r>
            <a:r>
              <a:rPr lang="en-US">
                <a:solidFill>
                  <a:schemeClr val="tx1"/>
                </a:solidFill>
              </a:rPr>
              <a:t>of loop called the For Loop:</a:t>
            </a:r>
          </a:p>
        </p:txBody>
      </p:sp>
      <p:sp>
        <p:nvSpPr>
          <p:cNvPr id="7" name="TextBox 6">
            <a:extLst>
              <a:ext uri="{FF2B5EF4-FFF2-40B4-BE49-F238E27FC236}">
                <a16:creationId xmlns:a16="http://schemas.microsoft.com/office/drawing/2014/main" id="{519BD63D-8768-426E-ACC2-AABA9A3B008D}"/>
              </a:ext>
            </a:extLst>
          </p:cNvPr>
          <p:cNvSpPr txBox="1"/>
          <p:nvPr/>
        </p:nvSpPr>
        <p:spPr>
          <a:xfrm>
            <a:off x="3779563" y="1710133"/>
            <a:ext cx="1477991" cy="1169551"/>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int a;</a:t>
            </a:r>
            <a:endParaRPr lang="en-US" dirty="0">
              <a:solidFill>
                <a:srgbClr val="CA8600"/>
              </a:solidFill>
            </a:endParaRPr>
          </a:p>
          <a:p>
            <a:endParaRPr lang="en-US" dirty="0">
              <a:solidFill>
                <a:srgbClr val="CA8600"/>
              </a:solidFill>
            </a:endParaRPr>
          </a:p>
          <a:p>
            <a:r>
              <a:rPr lang="en-US">
                <a:solidFill>
                  <a:srgbClr val="CA8600"/>
                </a:solidFill>
              </a:rPr>
              <a:t>while(a&lt;20 ){</a:t>
            </a:r>
            <a:endParaRPr lang="en-US" dirty="0">
              <a:solidFill>
                <a:srgbClr val="CA8600"/>
              </a:solidFill>
            </a:endParaRPr>
          </a:p>
          <a:p>
            <a:r>
              <a:rPr lang="en-US">
                <a:solidFill>
                  <a:srgbClr val="CA8600"/>
                </a:solidFill>
              </a:rPr>
              <a:t>   a++;</a:t>
            </a:r>
            <a:endParaRPr lang="en-US"/>
          </a:p>
          <a:p>
            <a:r>
              <a:rPr lang="en-US">
                <a:solidFill>
                  <a:srgbClr val="CA8600"/>
                </a:solidFill>
              </a:rPr>
              <a:t>}</a:t>
            </a:r>
            <a:endParaRPr lang="en-US"/>
          </a:p>
        </p:txBody>
      </p:sp>
      <p:sp>
        <p:nvSpPr>
          <p:cNvPr id="8" name="TextBox 7">
            <a:extLst>
              <a:ext uri="{FF2B5EF4-FFF2-40B4-BE49-F238E27FC236}">
                <a16:creationId xmlns:a16="http://schemas.microsoft.com/office/drawing/2014/main" id="{427B7CED-8E43-4371-B7E7-BC1BA185B97D}"/>
              </a:ext>
            </a:extLst>
          </p:cNvPr>
          <p:cNvSpPr txBox="1"/>
          <p:nvPr/>
        </p:nvSpPr>
        <p:spPr>
          <a:xfrm>
            <a:off x="2025435" y="4183443"/>
            <a:ext cx="1938066" cy="738664"/>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for(int a, a&lt; 20, a++</a:t>
            </a:r>
            <a:r>
              <a:rPr lang="en-US" dirty="0">
                <a:solidFill>
                  <a:srgbClr val="CA8600"/>
                </a:solidFill>
              </a:rPr>
              <a:t>){</a:t>
            </a:r>
          </a:p>
          <a:p>
            <a:r>
              <a:rPr lang="en-US">
                <a:solidFill>
                  <a:srgbClr val="CA8600"/>
                </a:solidFill>
              </a:rPr>
              <a:t>     //run this stuff</a:t>
            </a:r>
            <a:endParaRPr lang="en-US" dirty="0">
              <a:solidFill>
                <a:srgbClr val="CA8600"/>
              </a:solidFill>
            </a:endParaRPr>
          </a:p>
          <a:p>
            <a:r>
              <a:rPr lang="en-US">
                <a:solidFill>
                  <a:srgbClr val="CA8600"/>
                </a:solidFill>
              </a:rPr>
              <a:t>}</a:t>
            </a:r>
            <a:endParaRPr lang="en-US"/>
          </a:p>
        </p:txBody>
      </p:sp>
      <p:pic>
        <p:nvPicPr>
          <p:cNvPr id="2" name="Picture 2" descr="A screenshot of a cell phone&#10;&#10;Description generated with very high confidence">
            <a:extLst>
              <a:ext uri="{FF2B5EF4-FFF2-40B4-BE49-F238E27FC236}">
                <a16:creationId xmlns:a16="http://schemas.microsoft.com/office/drawing/2014/main" id="{FC151D02-8E43-4B03-B413-2388595DEDEA}"/>
              </a:ext>
            </a:extLst>
          </p:cNvPr>
          <p:cNvPicPr>
            <a:picLocks noChangeAspect="1"/>
          </p:cNvPicPr>
          <p:nvPr/>
        </p:nvPicPr>
        <p:blipFill rotWithShape="1">
          <a:blip r:embed="rId3"/>
          <a:srcRect l="10731" t="13333" r="8904" b="4074"/>
          <a:stretch/>
        </p:blipFill>
        <p:spPr>
          <a:xfrm>
            <a:off x="4571999" y="3945387"/>
            <a:ext cx="3925235" cy="2481058"/>
          </a:xfrm>
          <a:prstGeom prst="rect">
            <a:avLst/>
          </a:prstGeom>
        </p:spPr>
      </p:pic>
    </p:spTree>
    <p:extLst>
      <p:ext uri="{BB962C8B-B14F-4D97-AF65-F5344CB8AC3E}">
        <p14:creationId xmlns:p14="http://schemas.microsoft.com/office/powerpoint/2010/main" val="3087517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1064721" y="255085"/>
            <a:ext cx="7187977" cy="739775"/>
          </a:xfrm>
          <a:prstGeom prst="rect">
            <a:avLst/>
          </a:prstGeom>
          <a:noFill/>
          <a:ln>
            <a:noFill/>
          </a:ln>
        </p:spPr>
        <p:txBody>
          <a:bodyPr spcFirstLastPara="1" wrap="square" lIns="91425" tIns="45700" rIns="91425" bIns="45700" anchor="ctr" anchorCtr="0">
            <a:noAutofit/>
          </a:bodyPr>
          <a:lstStyle/>
          <a:p>
            <a:r>
              <a:rPr lang="en-US" sz="4800" u="sng" dirty="0"/>
              <a:t>Functions - Declarations</a:t>
            </a:r>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14</a:t>
            </a:fld>
            <a:endParaRPr/>
          </a:p>
        </p:txBody>
      </p:sp>
      <p:sp>
        <p:nvSpPr>
          <p:cNvPr id="4" name="TextBox 3">
            <a:extLst>
              <a:ext uri="{FF2B5EF4-FFF2-40B4-BE49-F238E27FC236}">
                <a16:creationId xmlns:a16="http://schemas.microsoft.com/office/drawing/2014/main" id="{A3859323-F08F-42EA-B5D8-D361275E7FE2}"/>
              </a:ext>
            </a:extLst>
          </p:cNvPr>
          <p:cNvSpPr txBox="1"/>
          <p:nvPr/>
        </p:nvSpPr>
        <p:spPr>
          <a:xfrm>
            <a:off x="3266562" y="2025340"/>
            <a:ext cx="27766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The syntax of a function is: </a:t>
            </a:r>
            <a:endParaRPr lang="en-US" sz="1600" dirty="0"/>
          </a:p>
        </p:txBody>
      </p:sp>
      <p:sp>
        <p:nvSpPr>
          <p:cNvPr id="5" name="TextBox 4">
            <a:extLst>
              <a:ext uri="{FF2B5EF4-FFF2-40B4-BE49-F238E27FC236}">
                <a16:creationId xmlns:a16="http://schemas.microsoft.com/office/drawing/2014/main" id="{F482450E-D03D-4607-B665-38E4FB28B9E7}"/>
              </a:ext>
            </a:extLst>
          </p:cNvPr>
          <p:cNvSpPr txBox="1"/>
          <p:nvPr/>
        </p:nvSpPr>
        <p:spPr>
          <a:xfrm>
            <a:off x="292445" y="1214541"/>
            <a:ext cx="88875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Functions are blocks of code than can be called to do certain tasks. There are two parts to a function, the declarations and the definition. </a:t>
            </a:r>
          </a:p>
        </p:txBody>
      </p:sp>
      <p:sp>
        <p:nvSpPr>
          <p:cNvPr id="16" name="TextBox 15">
            <a:extLst>
              <a:ext uri="{FF2B5EF4-FFF2-40B4-BE49-F238E27FC236}">
                <a16:creationId xmlns:a16="http://schemas.microsoft.com/office/drawing/2014/main" id="{D837372D-CC77-4BDA-A017-05DFF1B49EF9}"/>
              </a:ext>
            </a:extLst>
          </p:cNvPr>
          <p:cNvSpPr txBox="1"/>
          <p:nvPr/>
        </p:nvSpPr>
        <p:spPr>
          <a:xfrm>
            <a:off x="1405333" y="2776092"/>
            <a:ext cx="667130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What this means is that there is a function called </a:t>
            </a:r>
            <a:r>
              <a:rPr lang="en-US" dirty="0" err="1">
                <a:solidFill>
                  <a:schemeClr val="tx1"/>
                </a:solidFill>
              </a:rPr>
              <a:t>functionName</a:t>
            </a:r>
            <a:r>
              <a:rPr lang="en-US" dirty="0">
                <a:solidFill>
                  <a:schemeClr val="tx1"/>
                </a:solidFill>
              </a:rPr>
              <a:t> which returns no value(void). Anything that is put inside the curly braces is what will occur when the function is called.</a:t>
            </a:r>
          </a:p>
        </p:txBody>
      </p:sp>
      <p:sp>
        <p:nvSpPr>
          <p:cNvPr id="11" name="TextBox 10">
            <a:extLst>
              <a:ext uri="{FF2B5EF4-FFF2-40B4-BE49-F238E27FC236}">
                <a16:creationId xmlns:a16="http://schemas.microsoft.com/office/drawing/2014/main" id="{02CF039D-ED51-44FB-866C-DFDF104FC906}"/>
              </a:ext>
            </a:extLst>
          </p:cNvPr>
          <p:cNvSpPr txBox="1"/>
          <p:nvPr/>
        </p:nvSpPr>
        <p:spPr>
          <a:xfrm rot="-10800000" flipV="1">
            <a:off x="3503166" y="2362094"/>
            <a:ext cx="2153728" cy="307777"/>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Void functionName () {};</a:t>
            </a:r>
            <a:endParaRPr lang="en-US" dirty="0">
              <a:solidFill>
                <a:srgbClr val="CA8600"/>
              </a:solidFill>
            </a:endParaRPr>
          </a:p>
        </p:txBody>
      </p:sp>
      <p:sp>
        <p:nvSpPr>
          <p:cNvPr id="13" name="TextBox 12">
            <a:extLst>
              <a:ext uri="{FF2B5EF4-FFF2-40B4-BE49-F238E27FC236}">
                <a16:creationId xmlns:a16="http://schemas.microsoft.com/office/drawing/2014/main" id="{DD69BE0D-EE1D-4CDC-BB2A-D8E827622737}"/>
              </a:ext>
            </a:extLst>
          </p:cNvPr>
          <p:cNvSpPr txBox="1"/>
          <p:nvPr/>
        </p:nvSpPr>
        <p:spPr>
          <a:xfrm rot="-10800000" flipV="1">
            <a:off x="2671312" y="3623211"/>
            <a:ext cx="38054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rPr>
              <a:t>Here are some examples of different functions:</a:t>
            </a:r>
          </a:p>
        </p:txBody>
      </p:sp>
      <p:sp>
        <p:nvSpPr>
          <p:cNvPr id="3" name="TextBox 2">
            <a:extLst>
              <a:ext uri="{FF2B5EF4-FFF2-40B4-BE49-F238E27FC236}">
                <a16:creationId xmlns:a16="http://schemas.microsoft.com/office/drawing/2014/main" id="{BCED2EEF-C199-4854-B2A5-9B516E2D9F5F}"/>
              </a:ext>
            </a:extLst>
          </p:cNvPr>
          <p:cNvSpPr txBox="1"/>
          <p:nvPr/>
        </p:nvSpPr>
        <p:spPr>
          <a:xfrm>
            <a:off x="2043409" y="5582483"/>
            <a:ext cx="5072331" cy="954107"/>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void RobotDiffDrive() {</a:t>
            </a:r>
            <a:endParaRPr lang="en-US"/>
          </a:p>
          <a:p>
            <a:r>
              <a:rPr lang="en-US">
                <a:solidFill>
                  <a:srgbClr val="00B050"/>
                </a:solidFill>
              </a:rPr>
              <a:t>    m_robotDrive.ArcadeDrive(drive-&gt;GetY(), drive-&gt;GetZ());</a:t>
            </a:r>
            <a:endParaRPr lang="en-US"/>
          </a:p>
          <a:p>
            <a:r>
              <a:rPr lang="en-US">
                <a:solidFill>
                  <a:srgbClr val="00B050"/>
                </a:solidFill>
              </a:rPr>
              <a:t>}</a:t>
            </a:r>
            <a:endParaRPr lang="en-US"/>
          </a:p>
          <a:p>
            <a:endParaRPr lang="en-US" dirty="0">
              <a:solidFill>
                <a:srgbClr val="00B050"/>
              </a:solidFill>
            </a:endParaRPr>
          </a:p>
        </p:txBody>
      </p:sp>
      <p:sp>
        <p:nvSpPr>
          <p:cNvPr id="22" name="TextBox 21">
            <a:extLst>
              <a:ext uri="{FF2B5EF4-FFF2-40B4-BE49-F238E27FC236}">
                <a16:creationId xmlns:a16="http://schemas.microsoft.com/office/drawing/2014/main" id="{54945FDF-0397-469C-A34D-6C5170A8F1B0}"/>
              </a:ext>
            </a:extLst>
          </p:cNvPr>
          <p:cNvSpPr txBox="1"/>
          <p:nvPr/>
        </p:nvSpPr>
        <p:spPr>
          <a:xfrm>
            <a:off x="364883" y="4208365"/>
            <a:ext cx="4511613" cy="1169551"/>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void Jack() {</a:t>
            </a:r>
            <a:endParaRPr lang="en-US" dirty="0">
              <a:solidFill>
                <a:srgbClr val="00B050"/>
              </a:solidFill>
            </a:endParaRPr>
          </a:p>
          <a:p>
            <a:r>
              <a:rPr lang="en-US">
                <a:solidFill>
                  <a:srgbClr val="00B050"/>
                </a:solidFill>
              </a:rPr>
              <a:t>     If(drive-&gt;GetRawButton(5)) {</a:t>
            </a:r>
            <a:endParaRPr lang="en-US" dirty="0">
              <a:solidFill>
                <a:srgbClr val="00B050"/>
              </a:solidFill>
            </a:endParaRPr>
          </a:p>
          <a:p>
            <a:r>
              <a:rPr lang="en-US">
                <a:solidFill>
                  <a:srgbClr val="00B050"/>
                </a:solidFill>
              </a:rPr>
              <a:t>          Jacks.Set(frc::DoubleSlenoid::Value::kForward)</a:t>
            </a:r>
          </a:p>
          <a:p>
            <a:r>
              <a:rPr lang="en-US">
                <a:solidFill>
                  <a:srgbClr val="00B050"/>
                </a:solidFill>
              </a:rPr>
              <a:t>     }</a:t>
            </a:r>
            <a:endParaRPr lang="en-US"/>
          </a:p>
          <a:p>
            <a:r>
              <a:rPr lang="en-US">
                <a:solidFill>
                  <a:srgbClr val="00B050"/>
                </a:solidFill>
              </a:rPr>
              <a:t>}</a:t>
            </a:r>
            <a:endParaRPr lang="en-US" dirty="0">
              <a:solidFill>
                <a:srgbClr val="00B050"/>
              </a:solidFill>
            </a:endParaRPr>
          </a:p>
        </p:txBody>
      </p:sp>
      <p:sp>
        <p:nvSpPr>
          <p:cNvPr id="25" name="TextBox 24">
            <a:extLst>
              <a:ext uri="{FF2B5EF4-FFF2-40B4-BE49-F238E27FC236}">
                <a16:creationId xmlns:a16="http://schemas.microsoft.com/office/drawing/2014/main" id="{0232FD60-0E74-46C8-B695-9F2C113A960A}"/>
              </a:ext>
            </a:extLst>
          </p:cNvPr>
          <p:cNvSpPr txBox="1"/>
          <p:nvPr/>
        </p:nvSpPr>
        <p:spPr>
          <a:xfrm>
            <a:off x="5652126" y="4389162"/>
            <a:ext cx="2743200" cy="738664"/>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void Elevator() {</a:t>
            </a:r>
            <a:endParaRPr lang="en-US" dirty="0">
              <a:solidFill>
                <a:srgbClr val="00B050"/>
              </a:solidFill>
            </a:endParaRPr>
          </a:p>
          <a:p>
            <a:r>
              <a:rPr lang="en-US">
                <a:solidFill>
                  <a:srgbClr val="00B050"/>
                </a:solidFill>
              </a:rPr>
              <a:t>     Lift-&gt;Set(-auxilary-&gt;GetY());</a:t>
            </a:r>
            <a:endParaRPr lang="en-US" dirty="0">
              <a:solidFill>
                <a:srgbClr val="00B050"/>
              </a:solidFill>
            </a:endParaRPr>
          </a:p>
          <a:p>
            <a:r>
              <a:rPr lang="en-US">
                <a:solidFill>
                  <a:srgbClr val="00B050"/>
                </a:solidFill>
              </a:rPr>
              <a:t>}</a:t>
            </a:r>
            <a:endParaRPr lang="en-US" dirty="0">
              <a:solidFill>
                <a:srgbClr val="00B050"/>
              </a:solidFill>
            </a:endParaRPr>
          </a:p>
        </p:txBody>
      </p:sp>
      <p:cxnSp>
        <p:nvCxnSpPr>
          <p:cNvPr id="24" name="Straight Arrow Connector 23">
            <a:extLst>
              <a:ext uri="{FF2B5EF4-FFF2-40B4-BE49-F238E27FC236}">
                <a16:creationId xmlns:a16="http://schemas.microsoft.com/office/drawing/2014/main" id="{FEF1469D-9F03-4EB6-910F-D4ECE2A1E667}"/>
              </a:ext>
            </a:extLst>
          </p:cNvPr>
          <p:cNvCxnSpPr/>
          <p:nvPr/>
        </p:nvCxnSpPr>
        <p:spPr>
          <a:xfrm>
            <a:off x="-2090" y="3571875"/>
            <a:ext cx="9143999" cy="0"/>
          </a:xfrm>
          <a:prstGeom prst="straightConnector1">
            <a:avLst/>
          </a:prstGeom>
          <a:ln w="28575">
            <a:solidFill>
              <a:srgbClr val="FCE5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63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1411375" y="269462"/>
            <a:ext cx="6785411" cy="739775"/>
          </a:xfrm>
          <a:prstGeom prst="rect">
            <a:avLst/>
          </a:prstGeom>
          <a:noFill/>
          <a:ln>
            <a:noFill/>
          </a:ln>
        </p:spPr>
        <p:txBody>
          <a:bodyPr spcFirstLastPara="1" wrap="square" lIns="91425" tIns="45700" rIns="91425" bIns="45700" anchor="ctr" anchorCtr="0">
            <a:noAutofit/>
          </a:bodyPr>
          <a:lstStyle/>
          <a:p>
            <a:r>
              <a:rPr lang="en-US" sz="4800" u="sng" dirty="0"/>
              <a:t>Functions - Definitions</a:t>
            </a:r>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15</a:t>
            </a:fld>
            <a:endParaRPr/>
          </a:p>
        </p:txBody>
      </p:sp>
      <p:sp>
        <p:nvSpPr>
          <p:cNvPr id="4" name="TextBox 3">
            <a:extLst>
              <a:ext uri="{FF2B5EF4-FFF2-40B4-BE49-F238E27FC236}">
                <a16:creationId xmlns:a16="http://schemas.microsoft.com/office/drawing/2014/main" id="{A3859323-F08F-42EA-B5D8-D361275E7FE2}"/>
              </a:ext>
            </a:extLst>
          </p:cNvPr>
          <p:cNvSpPr txBox="1"/>
          <p:nvPr/>
        </p:nvSpPr>
        <p:spPr>
          <a:xfrm>
            <a:off x="3266562" y="2025340"/>
            <a:ext cx="27766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The syntax of a function is: </a:t>
            </a:r>
            <a:endParaRPr lang="en-US" sz="1600" dirty="0"/>
          </a:p>
        </p:txBody>
      </p:sp>
      <p:sp>
        <p:nvSpPr>
          <p:cNvPr id="5" name="TextBox 4">
            <a:extLst>
              <a:ext uri="{FF2B5EF4-FFF2-40B4-BE49-F238E27FC236}">
                <a16:creationId xmlns:a16="http://schemas.microsoft.com/office/drawing/2014/main" id="{F482450E-D03D-4607-B665-38E4FB28B9E7}"/>
              </a:ext>
            </a:extLst>
          </p:cNvPr>
          <p:cNvSpPr txBox="1"/>
          <p:nvPr/>
        </p:nvSpPr>
        <p:spPr>
          <a:xfrm>
            <a:off x="361717" y="1276117"/>
            <a:ext cx="88875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After defining a function, you must give the function purpose by defining what it must do. </a:t>
            </a:r>
            <a:endParaRPr lang="en-US" dirty="0"/>
          </a:p>
        </p:txBody>
      </p:sp>
      <p:sp>
        <p:nvSpPr>
          <p:cNvPr id="16" name="TextBox 15">
            <a:extLst>
              <a:ext uri="{FF2B5EF4-FFF2-40B4-BE49-F238E27FC236}">
                <a16:creationId xmlns:a16="http://schemas.microsoft.com/office/drawing/2014/main" id="{D837372D-CC77-4BDA-A017-05DFF1B49EF9}"/>
              </a:ext>
            </a:extLst>
          </p:cNvPr>
          <p:cNvSpPr txBox="1"/>
          <p:nvPr/>
        </p:nvSpPr>
        <p:spPr>
          <a:xfrm>
            <a:off x="1405333" y="2776092"/>
            <a:ext cx="667130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What this means is that there is a function called </a:t>
            </a:r>
            <a:r>
              <a:rPr lang="en-US" dirty="0" err="1">
                <a:solidFill>
                  <a:schemeClr val="tx1"/>
                </a:solidFill>
              </a:rPr>
              <a:t>functionName</a:t>
            </a:r>
            <a:r>
              <a:rPr lang="en-US" dirty="0">
                <a:solidFill>
                  <a:schemeClr val="tx1"/>
                </a:solidFill>
              </a:rPr>
              <a:t> which returns no value(void). Anything that is put inside the curly braces is what will occur when the function is called.</a:t>
            </a:r>
          </a:p>
        </p:txBody>
      </p:sp>
      <p:sp>
        <p:nvSpPr>
          <p:cNvPr id="11" name="TextBox 10">
            <a:extLst>
              <a:ext uri="{FF2B5EF4-FFF2-40B4-BE49-F238E27FC236}">
                <a16:creationId xmlns:a16="http://schemas.microsoft.com/office/drawing/2014/main" id="{02CF039D-ED51-44FB-866C-DFDF104FC906}"/>
              </a:ext>
            </a:extLst>
          </p:cNvPr>
          <p:cNvSpPr txBox="1"/>
          <p:nvPr/>
        </p:nvSpPr>
        <p:spPr>
          <a:xfrm rot="-10800000" flipV="1">
            <a:off x="3503166" y="2362094"/>
            <a:ext cx="2153728" cy="307777"/>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Void functionName () {};</a:t>
            </a:r>
            <a:endParaRPr lang="en-US" dirty="0">
              <a:solidFill>
                <a:srgbClr val="CA8600"/>
              </a:solidFill>
            </a:endParaRPr>
          </a:p>
        </p:txBody>
      </p:sp>
      <p:sp>
        <p:nvSpPr>
          <p:cNvPr id="13" name="TextBox 12">
            <a:extLst>
              <a:ext uri="{FF2B5EF4-FFF2-40B4-BE49-F238E27FC236}">
                <a16:creationId xmlns:a16="http://schemas.microsoft.com/office/drawing/2014/main" id="{DD69BE0D-EE1D-4CDC-BB2A-D8E827622737}"/>
              </a:ext>
            </a:extLst>
          </p:cNvPr>
          <p:cNvSpPr txBox="1"/>
          <p:nvPr/>
        </p:nvSpPr>
        <p:spPr>
          <a:xfrm rot="-10800000" flipV="1">
            <a:off x="2671312" y="3623211"/>
            <a:ext cx="38054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rPr>
              <a:t>Here are some examples of different functions:</a:t>
            </a:r>
          </a:p>
        </p:txBody>
      </p:sp>
      <p:sp>
        <p:nvSpPr>
          <p:cNvPr id="3" name="TextBox 2">
            <a:extLst>
              <a:ext uri="{FF2B5EF4-FFF2-40B4-BE49-F238E27FC236}">
                <a16:creationId xmlns:a16="http://schemas.microsoft.com/office/drawing/2014/main" id="{BCED2EEF-C199-4854-B2A5-9B516E2D9F5F}"/>
              </a:ext>
            </a:extLst>
          </p:cNvPr>
          <p:cNvSpPr txBox="1"/>
          <p:nvPr/>
        </p:nvSpPr>
        <p:spPr>
          <a:xfrm>
            <a:off x="2043409" y="5582483"/>
            <a:ext cx="5072331" cy="954107"/>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void RobotDiffDrive() {</a:t>
            </a:r>
            <a:endParaRPr lang="en-US"/>
          </a:p>
          <a:p>
            <a:r>
              <a:rPr lang="en-US">
                <a:solidFill>
                  <a:srgbClr val="00B050"/>
                </a:solidFill>
              </a:rPr>
              <a:t>    m_robotDrive.ArcadeDrive(drive-&gt;GetY(), drive-&gt;GetZ());</a:t>
            </a:r>
            <a:endParaRPr lang="en-US"/>
          </a:p>
          <a:p>
            <a:r>
              <a:rPr lang="en-US">
                <a:solidFill>
                  <a:srgbClr val="00B050"/>
                </a:solidFill>
              </a:rPr>
              <a:t>}</a:t>
            </a:r>
            <a:endParaRPr lang="en-US"/>
          </a:p>
          <a:p>
            <a:endParaRPr lang="en-US" dirty="0">
              <a:solidFill>
                <a:srgbClr val="00B050"/>
              </a:solidFill>
            </a:endParaRPr>
          </a:p>
        </p:txBody>
      </p:sp>
      <p:sp>
        <p:nvSpPr>
          <p:cNvPr id="22" name="TextBox 21">
            <a:extLst>
              <a:ext uri="{FF2B5EF4-FFF2-40B4-BE49-F238E27FC236}">
                <a16:creationId xmlns:a16="http://schemas.microsoft.com/office/drawing/2014/main" id="{54945FDF-0397-469C-A34D-6C5170A8F1B0}"/>
              </a:ext>
            </a:extLst>
          </p:cNvPr>
          <p:cNvSpPr txBox="1"/>
          <p:nvPr/>
        </p:nvSpPr>
        <p:spPr>
          <a:xfrm>
            <a:off x="80865" y="4180656"/>
            <a:ext cx="4511613" cy="1169551"/>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void Jack() {</a:t>
            </a:r>
            <a:endParaRPr lang="en-US" dirty="0">
              <a:solidFill>
                <a:srgbClr val="00B050"/>
              </a:solidFill>
            </a:endParaRPr>
          </a:p>
          <a:p>
            <a:r>
              <a:rPr lang="en-US">
                <a:solidFill>
                  <a:srgbClr val="00B050"/>
                </a:solidFill>
              </a:rPr>
              <a:t>     If(drive-&gt;GetRawButton(5)) {</a:t>
            </a:r>
            <a:endParaRPr lang="en-US" dirty="0">
              <a:solidFill>
                <a:srgbClr val="00B050"/>
              </a:solidFill>
            </a:endParaRPr>
          </a:p>
          <a:p>
            <a:r>
              <a:rPr lang="en-US">
                <a:solidFill>
                  <a:srgbClr val="00B050"/>
                </a:solidFill>
              </a:rPr>
              <a:t>          Jacks.Set(frc::DoubleSlenoid::Value::kForward)</a:t>
            </a:r>
          </a:p>
          <a:p>
            <a:r>
              <a:rPr lang="en-US">
                <a:solidFill>
                  <a:srgbClr val="00B050"/>
                </a:solidFill>
              </a:rPr>
              <a:t>     }</a:t>
            </a:r>
            <a:endParaRPr lang="en-US"/>
          </a:p>
          <a:p>
            <a:r>
              <a:rPr lang="en-US">
                <a:solidFill>
                  <a:srgbClr val="00B050"/>
                </a:solidFill>
              </a:rPr>
              <a:t>}</a:t>
            </a:r>
            <a:endParaRPr lang="en-US" dirty="0">
              <a:solidFill>
                <a:srgbClr val="00B050"/>
              </a:solidFill>
            </a:endParaRPr>
          </a:p>
        </p:txBody>
      </p:sp>
      <p:sp>
        <p:nvSpPr>
          <p:cNvPr id="25" name="TextBox 24">
            <a:extLst>
              <a:ext uri="{FF2B5EF4-FFF2-40B4-BE49-F238E27FC236}">
                <a16:creationId xmlns:a16="http://schemas.microsoft.com/office/drawing/2014/main" id="{0232FD60-0E74-46C8-B695-9F2C113A960A}"/>
              </a:ext>
            </a:extLst>
          </p:cNvPr>
          <p:cNvSpPr txBox="1"/>
          <p:nvPr/>
        </p:nvSpPr>
        <p:spPr>
          <a:xfrm>
            <a:off x="5652126" y="4389162"/>
            <a:ext cx="2743200" cy="738664"/>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void Elevator() {</a:t>
            </a:r>
            <a:endParaRPr lang="en-US" dirty="0">
              <a:solidFill>
                <a:srgbClr val="00B050"/>
              </a:solidFill>
            </a:endParaRPr>
          </a:p>
          <a:p>
            <a:r>
              <a:rPr lang="en-US">
                <a:solidFill>
                  <a:srgbClr val="00B050"/>
                </a:solidFill>
              </a:rPr>
              <a:t>     Lift-&gt;Set(-auxilary-&gt;GetY());</a:t>
            </a:r>
            <a:endParaRPr lang="en-US" dirty="0">
              <a:solidFill>
                <a:srgbClr val="00B050"/>
              </a:solidFill>
            </a:endParaRPr>
          </a:p>
          <a:p>
            <a:r>
              <a:rPr lang="en-US">
                <a:solidFill>
                  <a:srgbClr val="00B050"/>
                </a:solidFill>
              </a:rPr>
              <a:t>}</a:t>
            </a:r>
            <a:endParaRPr lang="en-US" dirty="0">
              <a:solidFill>
                <a:srgbClr val="00B050"/>
              </a:solidFill>
            </a:endParaRPr>
          </a:p>
        </p:txBody>
      </p:sp>
      <p:cxnSp>
        <p:nvCxnSpPr>
          <p:cNvPr id="24" name="Straight Arrow Connector 23">
            <a:extLst>
              <a:ext uri="{FF2B5EF4-FFF2-40B4-BE49-F238E27FC236}">
                <a16:creationId xmlns:a16="http://schemas.microsoft.com/office/drawing/2014/main" id="{FEF1469D-9F03-4EB6-910F-D4ECE2A1E667}"/>
              </a:ext>
            </a:extLst>
          </p:cNvPr>
          <p:cNvCxnSpPr/>
          <p:nvPr/>
        </p:nvCxnSpPr>
        <p:spPr>
          <a:xfrm>
            <a:off x="-2090" y="3571875"/>
            <a:ext cx="9143999" cy="0"/>
          </a:xfrm>
          <a:prstGeom prst="straightConnector1">
            <a:avLst/>
          </a:prstGeom>
          <a:ln w="28575">
            <a:solidFill>
              <a:srgbClr val="FCE5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87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117512" y="236008"/>
            <a:ext cx="2971694" cy="739775"/>
          </a:xfrm>
          <a:prstGeom prst="rect">
            <a:avLst/>
          </a:prstGeom>
          <a:noFill/>
          <a:ln>
            <a:noFill/>
          </a:ln>
        </p:spPr>
        <p:txBody>
          <a:bodyPr spcFirstLastPara="1" wrap="square" lIns="91425" tIns="45700" rIns="91425" bIns="45700" anchor="ctr" anchorCtr="0">
            <a:noAutofit/>
          </a:bodyPr>
          <a:lstStyle/>
          <a:p>
            <a:r>
              <a:rPr lang="en-US" sz="4800" u="sng"/>
              <a:t>Joysticks</a:t>
            </a:r>
            <a:endParaRPr lang="en-US"/>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16</a:t>
            </a:fld>
            <a:endParaRPr/>
          </a:p>
        </p:txBody>
      </p:sp>
      <p:sp>
        <p:nvSpPr>
          <p:cNvPr id="4" name="TextBox 3">
            <a:extLst>
              <a:ext uri="{FF2B5EF4-FFF2-40B4-BE49-F238E27FC236}">
                <a16:creationId xmlns:a16="http://schemas.microsoft.com/office/drawing/2014/main" id="{A3859323-F08F-42EA-B5D8-D361275E7FE2}"/>
              </a:ext>
            </a:extLst>
          </p:cNvPr>
          <p:cNvSpPr txBox="1"/>
          <p:nvPr/>
        </p:nvSpPr>
        <p:spPr>
          <a:xfrm>
            <a:off x="3188503" y="1991886"/>
            <a:ext cx="27766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To declare a gamepad write:</a:t>
            </a:r>
            <a:endParaRPr lang="en-US"/>
          </a:p>
        </p:txBody>
      </p:sp>
      <p:sp>
        <p:nvSpPr>
          <p:cNvPr id="5" name="TextBox 4">
            <a:extLst>
              <a:ext uri="{FF2B5EF4-FFF2-40B4-BE49-F238E27FC236}">
                <a16:creationId xmlns:a16="http://schemas.microsoft.com/office/drawing/2014/main" id="{F482450E-D03D-4607-B665-38E4FB28B9E7}"/>
              </a:ext>
            </a:extLst>
          </p:cNvPr>
          <p:cNvSpPr txBox="1"/>
          <p:nvPr/>
        </p:nvSpPr>
        <p:spPr>
          <a:xfrm>
            <a:off x="361717" y="1276117"/>
            <a:ext cx="88875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Joysticks are obviously very important in FRC. Obtaining the knowledge of how to use joysticks in integral to FRC programming.</a:t>
            </a:r>
          </a:p>
        </p:txBody>
      </p:sp>
      <p:sp>
        <p:nvSpPr>
          <p:cNvPr id="16" name="TextBox 15">
            <a:extLst>
              <a:ext uri="{FF2B5EF4-FFF2-40B4-BE49-F238E27FC236}">
                <a16:creationId xmlns:a16="http://schemas.microsoft.com/office/drawing/2014/main" id="{D837372D-CC77-4BDA-A017-05DFF1B49EF9}"/>
              </a:ext>
            </a:extLst>
          </p:cNvPr>
          <p:cNvSpPr txBox="1"/>
          <p:nvPr/>
        </p:nvSpPr>
        <p:spPr>
          <a:xfrm>
            <a:off x="1773323" y="2876453"/>
            <a:ext cx="561193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Note that the number in </a:t>
            </a:r>
            <a:r>
              <a:rPr lang="en-US" dirty="0"/>
              <a:t>parentheses is the number that the controller is assgined to in the </a:t>
            </a:r>
            <a:r>
              <a:rPr lang="en-US"/>
              <a:t>Driver Station. You can also drag each gamepad up or down in the driverstaion to change its place.</a:t>
            </a:r>
            <a:endParaRPr lang="en-US">
              <a:solidFill>
                <a:schemeClr val="tx1"/>
              </a:solidFill>
            </a:endParaRPr>
          </a:p>
        </p:txBody>
      </p:sp>
      <p:sp>
        <p:nvSpPr>
          <p:cNvPr id="11" name="TextBox 10">
            <a:extLst>
              <a:ext uri="{FF2B5EF4-FFF2-40B4-BE49-F238E27FC236}">
                <a16:creationId xmlns:a16="http://schemas.microsoft.com/office/drawing/2014/main" id="{02CF039D-ED51-44FB-866C-DFDF104FC906}"/>
              </a:ext>
            </a:extLst>
          </p:cNvPr>
          <p:cNvSpPr txBox="1"/>
          <p:nvPr/>
        </p:nvSpPr>
        <p:spPr>
          <a:xfrm rot="10800000" flipV="1">
            <a:off x="3186865" y="2355015"/>
            <a:ext cx="2786331" cy="523220"/>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Joystick * exampleJoystick = new Joystick(0);</a:t>
            </a:r>
            <a:endParaRPr lang="en-US" dirty="0">
              <a:solidFill>
                <a:srgbClr val="CA8600"/>
              </a:solidFill>
            </a:endParaRPr>
          </a:p>
        </p:txBody>
      </p:sp>
      <p:sp>
        <p:nvSpPr>
          <p:cNvPr id="13" name="TextBox 12">
            <a:extLst>
              <a:ext uri="{FF2B5EF4-FFF2-40B4-BE49-F238E27FC236}">
                <a16:creationId xmlns:a16="http://schemas.microsoft.com/office/drawing/2014/main" id="{DD69BE0D-EE1D-4CDC-BB2A-D8E827622737}"/>
              </a:ext>
            </a:extLst>
          </p:cNvPr>
          <p:cNvSpPr txBox="1"/>
          <p:nvPr/>
        </p:nvSpPr>
        <p:spPr>
          <a:xfrm rot="-10800000" flipV="1">
            <a:off x="307253" y="3667368"/>
            <a:ext cx="38054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tx1"/>
                </a:solidFill>
              </a:rPr>
              <a:t>To use a joystick to control a motor, you simply replace the power number with </a:t>
            </a:r>
            <a:r>
              <a:rPr lang="en-US" sz="1600">
                <a:solidFill>
                  <a:schemeClr val="tx1"/>
                </a:solidFill>
              </a:rPr>
              <a:t>the joystick value:</a:t>
            </a:r>
            <a:endParaRPr lang="en-US" sz="1600" dirty="0">
              <a:solidFill>
                <a:schemeClr val="tx1"/>
              </a:solidFill>
            </a:endParaRPr>
          </a:p>
        </p:txBody>
      </p:sp>
      <p:pic>
        <p:nvPicPr>
          <p:cNvPr id="2" name="Picture 5" descr="A screenshot of a cell phone&#10;&#10;Description generated with very high confidence">
            <a:extLst>
              <a:ext uri="{FF2B5EF4-FFF2-40B4-BE49-F238E27FC236}">
                <a16:creationId xmlns:a16="http://schemas.microsoft.com/office/drawing/2014/main" id="{CE9A664C-781E-494A-BAD2-511314081674}"/>
              </a:ext>
            </a:extLst>
          </p:cNvPr>
          <p:cNvPicPr>
            <a:picLocks noChangeAspect="1"/>
          </p:cNvPicPr>
          <p:nvPr/>
        </p:nvPicPr>
        <p:blipFill rotWithShape="1">
          <a:blip r:embed="rId3"/>
          <a:srcRect l="9677" t="63107" r="20161" b="22654"/>
          <a:stretch/>
        </p:blipFill>
        <p:spPr>
          <a:xfrm>
            <a:off x="156117" y="4489760"/>
            <a:ext cx="3880631" cy="490262"/>
          </a:xfrm>
          <a:prstGeom prst="rect">
            <a:avLst/>
          </a:prstGeom>
        </p:spPr>
      </p:pic>
      <p:sp>
        <p:nvSpPr>
          <p:cNvPr id="14" name="TextBox 13">
            <a:extLst>
              <a:ext uri="{FF2B5EF4-FFF2-40B4-BE49-F238E27FC236}">
                <a16:creationId xmlns:a16="http://schemas.microsoft.com/office/drawing/2014/main" id="{D6A0D9FF-1584-4ADB-A434-EDADD811538F}"/>
              </a:ext>
            </a:extLst>
          </p:cNvPr>
          <p:cNvSpPr txBox="1"/>
          <p:nvPr/>
        </p:nvSpPr>
        <p:spPr>
          <a:xfrm rot="-10800000" flipV="1">
            <a:off x="4745439" y="3671155"/>
            <a:ext cx="409537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tx1"/>
                </a:solidFill>
              </a:rPr>
              <a:t>When in the Driver Station, connect your gamepad(s) and click the usb button. Then click on the gamepad you want to read. When you click a button on the gamepad </a:t>
            </a:r>
            <a:r>
              <a:rPr lang="en-US" sz="1600">
                <a:solidFill>
                  <a:schemeClr val="tx1"/>
                </a:solidFill>
              </a:rPr>
              <a:t>the corresponding button will turn green, simply </a:t>
            </a:r>
            <a:r>
              <a:rPr lang="en-US" sz="1600" dirty="0">
                <a:solidFill>
                  <a:schemeClr val="tx1"/>
                </a:solidFill>
              </a:rPr>
              <a:t>count the number of the button then you can control it:</a:t>
            </a:r>
          </a:p>
        </p:txBody>
      </p:sp>
      <p:pic>
        <p:nvPicPr>
          <p:cNvPr id="6" name="Picture 6" descr="A screenshot of a cell phone&#10;&#10;Description generated with very high confidence">
            <a:extLst>
              <a:ext uri="{FF2B5EF4-FFF2-40B4-BE49-F238E27FC236}">
                <a16:creationId xmlns:a16="http://schemas.microsoft.com/office/drawing/2014/main" id="{6B2B060A-2C47-4391-9A89-B40CDB211C28}"/>
              </a:ext>
            </a:extLst>
          </p:cNvPr>
          <p:cNvPicPr>
            <a:picLocks noChangeAspect="1"/>
          </p:cNvPicPr>
          <p:nvPr/>
        </p:nvPicPr>
        <p:blipFill rotWithShape="1">
          <a:blip r:embed="rId4"/>
          <a:srcRect l="25306" t="49976" r="15102" b="42623"/>
          <a:stretch/>
        </p:blipFill>
        <p:spPr>
          <a:xfrm>
            <a:off x="5229922" y="5565020"/>
            <a:ext cx="3262806" cy="251532"/>
          </a:xfrm>
          <a:prstGeom prst="rect">
            <a:avLst/>
          </a:prstGeom>
        </p:spPr>
      </p:pic>
      <p:pic>
        <p:nvPicPr>
          <p:cNvPr id="9" name="Picture 9" descr="A picture containing sitting, table, silver&#10;&#10;Description generated with very high confidence">
            <a:extLst>
              <a:ext uri="{FF2B5EF4-FFF2-40B4-BE49-F238E27FC236}">
                <a16:creationId xmlns:a16="http://schemas.microsoft.com/office/drawing/2014/main" id="{1F0BEA8C-EEAA-4BC3-8A8F-E748E1155369}"/>
              </a:ext>
            </a:extLst>
          </p:cNvPr>
          <p:cNvPicPr>
            <a:picLocks noChangeAspect="1"/>
          </p:cNvPicPr>
          <p:nvPr/>
        </p:nvPicPr>
        <p:blipFill>
          <a:blip r:embed="rId5"/>
          <a:stretch>
            <a:fillRect/>
          </a:stretch>
        </p:blipFill>
        <p:spPr>
          <a:xfrm rot="-1140000">
            <a:off x="825190" y="4782478"/>
            <a:ext cx="2531328" cy="2221881"/>
          </a:xfrm>
          <a:prstGeom prst="rect">
            <a:avLst/>
          </a:prstGeom>
        </p:spPr>
      </p:pic>
    </p:spTree>
    <p:extLst>
      <p:ext uri="{BB962C8B-B14F-4D97-AF65-F5344CB8AC3E}">
        <p14:creationId xmlns:p14="http://schemas.microsoft.com/office/powerpoint/2010/main" val="267988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1972092" y="211952"/>
            <a:ext cx="5203901" cy="739775"/>
          </a:xfrm>
          <a:prstGeom prst="rect">
            <a:avLst/>
          </a:prstGeom>
          <a:noFill/>
          <a:ln>
            <a:noFill/>
          </a:ln>
        </p:spPr>
        <p:txBody>
          <a:bodyPr spcFirstLastPara="1" wrap="square" lIns="91425" tIns="45700" rIns="91425" bIns="45700" anchor="ctr" anchorCtr="0">
            <a:noAutofit/>
          </a:bodyPr>
          <a:lstStyle/>
          <a:p>
            <a:r>
              <a:rPr lang="en-US" sz="4800" u="sng"/>
              <a:t>Declaring Motors</a:t>
            </a:r>
            <a:endParaRPr lang="en-US"/>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17</a:t>
            </a:fld>
            <a:endParaRPr/>
          </a:p>
        </p:txBody>
      </p:sp>
      <p:sp>
        <p:nvSpPr>
          <p:cNvPr id="5" name="TextBox 4">
            <a:extLst>
              <a:ext uri="{FF2B5EF4-FFF2-40B4-BE49-F238E27FC236}">
                <a16:creationId xmlns:a16="http://schemas.microsoft.com/office/drawing/2014/main" id="{F482450E-D03D-4607-B665-38E4FB28B9E7}"/>
              </a:ext>
            </a:extLst>
          </p:cNvPr>
          <p:cNvSpPr txBox="1"/>
          <p:nvPr/>
        </p:nvSpPr>
        <p:spPr>
          <a:xfrm>
            <a:off x="132254" y="1158510"/>
            <a:ext cx="888752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I think that anyone would agree that being able to control the motors on the robot is an integral part of programming. To be able to do this we first must declare a Speed Controller Object. This will tell the program what type of motor controller we are using, the name of the motor, and what port the motor is connected to on the </a:t>
            </a:r>
            <a:r>
              <a:rPr lang="en-US" sz="2000" b="1" dirty="0" err="1"/>
              <a:t>roborio</a:t>
            </a:r>
            <a:r>
              <a:rPr lang="en-US" sz="2000" b="1" dirty="0"/>
              <a:t>. The syntax for this is:</a:t>
            </a:r>
          </a:p>
        </p:txBody>
      </p:sp>
      <p:sp>
        <p:nvSpPr>
          <p:cNvPr id="22" name="TextBox 21">
            <a:extLst>
              <a:ext uri="{FF2B5EF4-FFF2-40B4-BE49-F238E27FC236}">
                <a16:creationId xmlns:a16="http://schemas.microsoft.com/office/drawing/2014/main" id="{54945FDF-0397-469C-A34D-6C5170A8F1B0}"/>
              </a:ext>
            </a:extLst>
          </p:cNvPr>
          <p:cNvSpPr txBox="1"/>
          <p:nvPr/>
        </p:nvSpPr>
        <p:spPr>
          <a:xfrm>
            <a:off x="2855695" y="2915449"/>
            <a:ext cx="3447689" cy="523220"/>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Jaguar*exampleJaguar = new Jaguar(0);</a:t>
            </a:r>
          </a:p>
          <a:p>
            <a:endParaRPr lang="en-US" dirty="0">
              <a:solidFill>
                <a:srgbClr val="00B050"/>
              </a:solidFill>
            </a:endParaRPr>
          </a:p>
        </p:txBody>
      </p:sp>
      <p:sp>
        <p:nvSpPr>
          <p:cNvPr id="2" name="TextBox 1">
            <a:extLst>
              <a:ext uri="{FF2B5EF4-FFF2-40B4-BE49-F238E27FC236}">
                <a16:creationId xmlns:a16="http://schemas.microsoft.com/office/drawing/2014/main" id="{88D64BEA-FB4B-4EBC-9FF2-DB735C6E1817}"/>
              </a:ext>
            </a:extLst>
          </p:cNvPr>
          <p:cNvSpPr txBox="1"/>
          <p:nvPr/>
        </p:nvSpPr>
        <p:spPr>
          <a:xfrm rot="10800000" flipV="1">
            <a:off x="-1754" y="3584567"/>
            <a:ext cx="91468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tx1"/>
                </a:solidFill>
              </a:rPr>
              <a:t>In this example we are using a Jaguar. Keep in mind that the syntax for declaring your specific motor controller may vary depending on what brand you buy. Check the manual and website of the vender to make  sure you use the correct syntax.</a:t>
            </a:r>
          </a:p>
        </p:txBody>
      </p:sp>
      <p:pic>
        <p:nvPicPr>
          <p:cNvPr id="6" name="Picture 6" descr="A screenshot of a social media post&#10;&#10;Description generated with very high confidence">
            <a:extLst>
              <a:ext uri="{FF2B5EF4-FFF2-40B4-BE49-F238E27FC236}">
                <a16:creationId xmlns:a16="http://schemas.microsoft.com/office/drawing/2014/main" id="{813C53C9-2B15-489F-ACE0-45B380E8AA3D}"/>
              </a:ext>
            </a:extLst>
          </p:cNvPr>
          <p:cNvPicPr>
            <a:picLocks noChangeAspect="1"/>
          </p:cNvPicPr>
          <p:nvPr/>
        </p:nvPicPr>
        <p:blipFill rotWithShape="1">
          <a:blip r:embed="rId3"/>
          <a:srcRect t="36556" r="3966" b="6371"/>
          <a:stretch/>
        </p:blipFill>
        <p:spPr>
          <a:xfrm>
            <a:off x="1304693" y="4414536"/>
            <a:ext cx="6221939" cy="2295943"/>
          </a:xfrm>
          <a:prstGeom prst="rect">
            <a:avLst/>
          </a:prstGeom>
        </p:spPr>
      </p:pic>
    </p:spTree>
    <p:extLst>
      <p:ext uri="{BB962C8B-B14F-4D97-AF65-F5344CB8AC3E}">
        <p14:creationId xmlns:p14="http://schemas.microsoft.com/office/powerpoint/2010/main" val="256920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2820356" y="312593"/>
            <a:ext cx="3981826" cy="739775"/>
          </a:xfrm>
          <a:prstGeom prst="rect">
            <a:avLst/>
          </a:prstGeom>
          <a:noFill/>
          <a:ln>
            <a:noFill/>
          </a:ln>
        </p:spPr>
        <p:txBody>
          <a:bodyPr spcFirstLastPara="1" wrap="square" lIns="91425" tIns="45700" rIns="91425" bIns="45700" anchor="ctr" anchorCtr="0">
            <a:noAutofit/>
          </a:bodyPr>
          <a:lstStyle/>
          <a:p>
            <a:r>
              <a:rPr lang="en-US" sz="4800" u="sng"/>
              <a:t>Motor Speed</a:t>
            </a:r>
            <a:endParaRPr lang="en-US"/>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18</a:t>
            </a:fld>
            <a:endParaRPr/>
          </a:p>
        </p:txBody>
      </p:sp>
      <p:sp>
        <p:nvSpPr>
          <p:cNvPr id="5" name="TextBox 4">
            <a:extLst>
              <a:ext uri="{FF2B5EF4-FFF2-40B4-BE49-F238E27FC236}">
                <a16:creationId xmlns:a16="http://schemas.microsoft.com/office/drawing/2014/main" id="{F482450E-D03D-4607-B665-38E4FB28B9E7}"/>
              </a:ext>
            </a:extLst>
          </p:cNvPr>
          <p:cNvSpPr txBox="1"/>
          <p:nvPr/>
        </p:nvSpPr>
        <p:spPr>
          <a:xfrm>
            <a:off x="124634" y="1188990"/>
            <a:ext cx="888752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Once declaring the motor controllers , we will want to send them power, or lack thereof. A speed controller object takes a single speed parameter varying from –1.0(full reverse) to + 1.0(full forward).The syntax for sending power is :</a:t>
            </a:r>
          </a:p>
        </p:txBody>
      </p:sp>
      <p:sp>
        <p:nvSpPr>
          <p:cNvPr id="22" name="TextBox 21">
            <a:extLst>
              <a:ext uri="{FF2B5EF4-FFF2-40B4-BE49-F238E27FC236}">
                <a16:creationId xmlns:a16="http://schemas.microsoft.com/office/drawing/2014/main" id="{54945FDF-0397-469C-A34D-6C5170A8F1B0}"/>
              </a:ext>
            </a:extLst>
          </p:cNvPr>
          <p:cNvSpPr txBox="1"/>
          <p:nvPr/>
        </p:nvSpPr>
        <p:spPr>
          <a:xfrm>
            <a:off x="4170627" y="2359408"/>
            <a:ext cx="2326256" cy="523220"/>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exampleJaguar-&gt;Set(0.7)</a:t>
            </a:r>
            <a:endParaRPr lang="en-US" dirty="0">
              <a:solidFill>
                <a:srgbClr val="00B050"/>
              </a:solidFill>
            </a:endParaRPr>
          </a:p>
          <a:p>
            <a:endParaRPr lang="en-US" dirty="0">
              <a:solidFill>
                <a:srgbClr val="00B050"/>
              </a:solidFill>
            </a:endParaRPr>
          </a:p>
        </p:txBody>
      </p:sp>
      <p:sp>
        <p:nvSpPr>
          <p:cNvPr id="2" name="TextBox 1">
            <a:extLst>
              <a:ext uri="{FF2B5EF4-FFF2-40B4-BE49-F238E27FC236}">
                <a16:creationId xmlns:a16="http://schemas.microsoft.com/office/drawing/2014/main" id="{88D64BEA-FB4B-4EBC-9FF2-DB735C6E1817}"/>
              </a:ext>
            </a:extLst>
          </p:cNvPr>
          <p:cNvSpPr txBox="1"/>
          <p:nvPr/>
        </p:nvSpPr>
        <p:spPr>
          <a:xfrm rot="10800000" flipV="1">
            <a:off x="2909062" y="3390284"/>
            <a:ext cx="380544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rPr>
              <a:t>  In this example we are using a Jaguar.</a:t>
            </a:r>
            <a:endParaRPr lang="en-US" sz="1600" dirty="0">
              <a:solidFill>
                <a:schemeClr val="tx1"/>
              </a:solidFill>
            </a:endParaRPr>
          </a:p>
        </p:txBody>
      </p:sp>
      <p:pic>
        <p:nvPicPr>
          <p:cNvPr id="6" name="Picture 6" descr="A screenshot of a cell phone&#10;&#10;Description generated with very high confidence">
            <a:extLst>
              <a:ext uri="{FF2B5EF4-FFF2-40B4-BE49-F238E27FC236}">
                <a16:creationId xmlns:a16="http://schemas.microsoft.com/office/drawing/2014/main" id="{2125A66F-6688-41CC-B484-66A3FD9CF3C7}"/>
              </a:ext>
            </a:extLst>
          </p:cNvPr>
          <p:cNvPicPr>
            <a:picLocks noChangeAspect="1"/>
          </p:cNvPicPr>
          <p:nvPr/>
        </p:nvPicPr>
        <p:blipFill rotWithShape="1">
          <a:blip r:embed="rId3"/>
          <a:srcRect l="16447" t="9824" r="33991" b="6667"/>
          <a:stretch/>
        </p:blipFill>
        <p:spPr>
          <a:xfrm>
            <a:off x="3763874" y="3833189"/>
            <a:ext cx="2520181" cy="2651666"/>
          </a:xfrm>
          <a:prstGeom prst="rect">
            <a:avLst/>
          </a:prstGeom>
        </p:spPr>
      </p:pic>
    </p:spTree>
    <p:extLst>
      <p:ext uri="{BB962C8B-B14F-4D97-AF65-F5344CB8AC3E}">
        <p14:creationId xmlns:p14="http://schemas.microsoft.com/office/powerpoint/2010/main" val="579606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259080" y="365125"/>
            <a:ext cx="8663940" cy="739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Credits</a:t>
            </a:r>
            <a:endParaRPr/>
          </a:p>
        </p:txBody>
      </p:sp>
      <p:sp>
        <p:nvSpPr>
          <p:cNvPr id="149" name="Google Shape;149;p9"/>
          <p:cNvSpPr txBox="1">
            <a:spLocks noGrp="1"/>
          </p:cNvSpPr>
          <p:nvPr>
            <p:ph type="body" idx="1"/>
          </p:nvPr>
        </p:nvSpPr>
        <p:spPr>
          <a:xfrm>
            <a:off x="259080" y="1249680"/>
            <a:ext cx="8663940" cy="502919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600"/>
              <a:buChar char="•"/>
            </a:pPr>
            <a:r>
              <a:rPr lang="en-US" sz="1600" dirty="0"/>
              <a:t>This lesson was written by FRC 2080 for FRCTutorials.com</a:t>
            </a:r>
            <a:endParaRPr sz="1600" dirty="0"/>
          </a:p>
          <a:p>
            <a:pPr marL="228600" lvl="0" indent="-228600" algn="l" rtl="0">
              <a:lnSpc>
                <a:spcPct val="100000"/>
              </a:lnSpc>
              <a:spcBef>
                <a:spcPts val="1000"/>
              </a:spcBef>
              <a:spcAft>
                <a:spcPts val="0"/>
              </a:spcAft>
              <a:buClr>
                <a:schemeClr val="dk1"/>
              </a:buClr>
              <a:buSzPts val="1600"/>
              <a:buChar char="•"/>
            </a:pPr>
            <a:r>
              <a:rPr lang="en-US" sz="1600" dirty="0"/>
              <a:t>You can contact the author at </a:t>
            </a:r>
            <a:r>
              <a:rPr lang="en-US" sz="1600" u="sng" dirty="0">
                <a:solidFill>
                  <a:schemeClr val="hlink"/>
                </a:solidFill>
                <a:hlinkClick r:id="rId3"/>
              </a:rPr>
              <a:t>frcteam2080@gmail.com</a:t>
            </a:r>
            <a:r>
              <a:rPr lang="en-US" sz="1600" dirty="0"/>
              <a:t> or </a:t>
            </a:r>
            <a:r>
              <a:rPr lang="en-US" sz="1600" u="sng" dirty="0">
                <a:solidFill>
                  <a:schemeClr val="hlink"/>
                </a:solidFill>
                <a:hlinkClick r:id="rId4"/>
              </a:rPr>
              <a:t>www.torbotics2080.org</a:t>
            </a:r>
            <a:r>
              <a:rPr lang="en-US" sz="1600" dirty="0"/>
              <a:t> </a:t>
            </a:r>
            <a:endParaRPr sz="1600" dirty="0"/>
          </a:p>
          <a:p>
            <a:pPr marL="228600" indent="-228600">
              <a:buSzPts val="1600"/>
            </a:pPr>
            <a:r>
              <a:rPr lang="en-US" sz="1600"/>
              <a:t>Please visit our GitHub at </a:t>
            </a:r>
            <a:r>
              <a:rPr lang="en-US" sz="1600" dirty="0">
                <a:hlinkClick r:id="rId5"/>
              </a:rPr>
              <a:t>https://github.com/frcteam2080</a:t>
            </a:r>
            <a:r>
              <a:rPr lang="en-US" sz="1600"/>
              <a:t> to see our robot code.</a:t>
            </a:r>
            <a:endParaRPr lang="en-US" sz="1600" dirty="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indent="-127000">
              <a:buSzPts val="1600"/>
              <a:buNone/>
            </a:pPr>
            <a:endParaRPr lang="en-US" sz="1600"/>
          </a:p>
          <a:p>
            <a:pPr marL="228600" lvl="0" indent="-228600" algn="l">
              <a:lnSpc>
                <a:spcPct val="100000"/>
              </a:lnSpc>
              <a:spcBef>
                <a:spcPts val="1000"/>
              </a:spcBef>
              <a:spcAft>
                <a:spcPts val="0"/>
              </a:spcAft>
              <a:buClr>
                <a:schemeClr val="dk1"/>
              </a:buClr>
              <a:buSzPts val="1600"/>
            </a:pPr>
            <a:r>
              <a:rPr lang="en-US" sz="1600"/>
              <a:t>More lessons for FIRST Robotics Competition are available at www.FRCtutorials.com</a:t>
            </a:r>
            <a:endParaRPr sz="1600"/>
          </a:p>
        </p:txBody>
      </p:sp>
      <p:sp>
        <p:nvSpPr>
          <p:cNvPr id="150" name="Google Shape;150;p9"/>
          <p:cNvSpPr/>
          <p:nvPr/>
        </p:nvSpPr>
        <p:spPr>
          <a:xfrm>
            <a:off x="1420566" y="5157859"/>
            <a:ext cx="7464353" cy="430887"/>
          </a:xfrm>
          <a:prstGeom prst="rect">
            <a:avLst/>
          </a:prstGeom>
          <a:solidFill>
            <a:srgbClr val="F5F5F5"/>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dirty="0">
                <a:solidFill>
                  <a:srgbClr val="000000"/>
                </a:solidFill>
                <a:latin typeface="Helvetica Neue"/>
                <a:ea typeface="Helvetica Neue"/>
                <a:cs typeface="Helvetica Neue"/>
                <a:sym typeface="Helvetica Neue"/>
              </a:rPr>
              <a:t>This work is licensed under 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dirty="0">
                <a:solidFill>
                  <a:srgbClr val="000000"/>
                </a:solidFill>
                <a:latin typeface="Helvetica Neue"/>
                <a:ea typeface="Helvetica Neue"/>
                <a:cs typeface="Helvetica Neue"/>
                <a:sym typeface="Helvetica Neue"/>
              </a:rPr>
              <a:t> </a:t>
            </a:r>
            <a:r>
              <a:rPr lang="en-US" sz="1400" b="0" i="0" u="sng" strike="noStrike" cap="none" dirty="0">
                <a:solidFill>
                  <a:srgbClr val="4374B7"/>
                </a:solidFill>
                <a:latin typeface="Helvetica Neue"/>
                <a:ea typeface="Helvetica Neue"/>
                <a:cs typeface="Helvetica Neue"/>
                <a:sym typeface="Helvetica Neue"/>
                <a:hlinkClick r:id="rId6"/>
              </a:rPr>
              <a:t>Creative Commons Attribution-NonCommercial-ShareAlike 4.0 International License</a:t>
            </a:r>
            <a:r>
              <a:rPr lang="en-US" sz="1400" b="0" i="0" u="none" strike="noStrike" cap="none" dirty="0">
                <a:solidFill>
                  <a:srgbClr val="000000"/>
                </a:solidFill>
                <a:latin typeface="Helvetica Neue"/>
                <a:ea typeface="Helvetica Neue"/>
                <a:cs typeface="Helvetica Neue"/>
                <a:sym typeface="Helvetica Neue"/>
              </a:rPr>
              <a:t>.</a:t>
            </a:r>
            <a:r>
              <a:rPr lang="en-US" sz="1100" b="0" i="0" u="none" strike="noStrike" cap="none" dirty="0">
                <a:solidFill>
                  <a:schemeClr val="dk1"/>
                </a:solidFill>
                <a:latin typeface="Arial"/>
                <a:ea typeface="Arial"/>
                <a:cs typeface="Arial"/>
                <a:sym typeface="Arial"/>
              </a:rPr>
              <a:t> </a:t>
            </a:r>
            <a:endParaRPr sz="1800" b="0" i="0" u="none" strike="noStrike" cap="none" dirty="0">
              <a:solidFill>
                <a:srgbClr val="4374B7"/>
              </a:solidFill>
              <a:latin typeface="Helvetica Neue"/>
              <a:ea typeface="Helvetica Neue"/>
              <a:cs typeface="Helvetica Neue"/>
              <a:sym typeface="Helvetica Neue"/>
            </a:endParaRPr>
          </a:p>
        </p:txBody>
      </p:sp>
      <p:pic>
        <p:nvPicPr>
          <p:cNvPr id="151" name="Google Shape;151;p9" descr="Creative Commons License">
            <a:hlinkClick r:id="rId6"/>
          </p:cNvPr>
          <p:cNvPicPr preferRelativeResize="0"/>
          <p:nvPr/>
        </p:nvPicPr>
        <p:blipFill rotWithShape="1">
          <a:blip r:embed="rId7">
            <a:alphaModFix/>
          </a:blip>
          <a:srcRect/>
          <a:stretch/>
        </p:blipFill>
        <p:spPr>
          <a:xfrm>
            <a:off x="364901" y="5219289"/>
            <a:ext cx="949845" cy="334606"/>
          </a:xfrm>
          <a:prstGeom prst="rect">
            <a:avLst/>
          </a:prstGeom>
          <a:noFill/>
          <a:ln>
            <a:noFill/>
          </a:ln>
        </p:spPr>
      </p:pic>
      <p:sp>
        <p:nvSpPr>
          <p:cNvPr id="152" name="Google Shape;152;p9"/>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dirty="0"/>
              <a:t>19</a:t>
            </a:fld>
            <a:endParaRPr dirty="0"/>
          </a:p>
        </p:txBody>
      </p:sp>
      <p:pic>
        <p:nvPicPr>
          <p:cNvPr id="153" name="Google Shape;153;p9"/>
          <p:cNvPicPr preferRelativeResize="0"/>
          <p:nvPr/>
        </p:nvPicPr>
        <p:blipFill rotWithShape="1">
          <a:blip r:embed="rId8">
            <a:alphaModFix/>
          </a:blip>
          <a:srcRect t="11272" b="23153"/>
          <a:stretch/>
        </p:blipFill>
        <p:spPr>
          <a:xfrm>
            <a:off x="2198802" y="2402884"/>
            <a:ext cx="4948424" cy="1595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827792" y="342823"/>
            <a:ext cx="8663940" cy="739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What are some benefits to programming with C++ in FRC?</a:t>
            </a:r>
            <a:endParaRPr/>
          </a:p>
        </p:txBody>
      </p:sp>
      <p:sp>
        <p:nvSpPr>
          <p:cNvPr id="112" name="Google Shape;112;p2"/>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a:t>
            </a:fld>
            <a:endParaRPr/>
          </a:p>
        </p:txBody>
      </p:sp>
      <p:sp>
        <p:nvSpPr>
          <p:cNvPr id="2" name="TextBox 1">
            <a:extLst>
              <a:ext uri="{FF2B5EF4-FFF2-40B4-BE49-F238E27FC236}">
                <a16:creationId xmlns:a16="http://schemas.microsoft.com/office/drawing/2014/main" id="{5AE87065-7BEC-4731-8B22-66AFF93691F5}"/>
              </a:ext>
            </a:extLst>
          </p:cNvPr>
          <p:cNvSpPr txBox="1"/>
          <p:nvPr/>
        </p:nvSpPr>
        <p:spPr>
          <a:xfrm>
            <a:off x="178420" y="1717288"/>
            <a:ext cx="5174165"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800" dirty="0">
                <a:latin typeface="Abril Fatface"/>
              </a:rPr>
              <a:t>C++ is a much more efficient language than both LabVIEW and Java</a:t>
            </a:r>
          </a:p>
          <a:p>
            <a:pPr marL="285750" indent="-285750">
              <a:buChar char="•"/>
            </a:pPr>
            <a:endParaRPr lang="en-US" sz="1800" dirty="0">
              <a:latin typeface="Abril Fatface"/>
            </a:endParaRPr>
          </a:p>
          <a:p>
            <a:pPr marL="285750" indent="-285750">
              <a:buChar char="•"/>
            </a:pPr>
            <a:r>
              <a:rPr lang="en-US" sz="1800" dirty="0">
                <a:latin typeface="Abril Fatface"/>
              </a:rPr>
              <a:t>C++ is a more modern programming language and is used in most of the major robotics/STEM related companies like SpaceX and Tesla</a:t>
            </a:r>
          </a:p>
          <a:p>
            <a:pPr marL="285750" indent="-285750">
              <a:buChar char="•"/>
            </a:pPr>
            <a:endParaRPr lang="en-US" sz="1800" dirty="0">
              <a:latin typeface="Abril Fatface"/>
            </a:endParaRPr>
          </a:p>
          <a:p>
            <a:pPr marL="285750" indent="-285750">
              <a:buChar char="•"/>
            </a:pPr>
            <a:r>
              <a:rPr lang="en-US" sz="1800" dirty="0">
                <a:latin typeface="Abril Fatface"/>
              </a:rPr>
              <a:t>C++ can be compiled and deployed much faster than LabView, reducing program development time</a:t>
            </a:r>
          </a:p>
          <a:p>
            <a:pPr marL="285750" indent="-285750">
              <a:buChar char="•"/>
            </a:pPr>
            <a:endParaRPr lang="en-US" sz="1800" dirty="0">
              <a:latin typeface="Abril Fatface"/>
            </a:endParaRPr>
          </a:p>
          <a:p>
            <a:pPr marL="285750" indent="-285750">
              <a:buChar char="•"/>
            </a:pPr>
            <a:endParaRPr lang="en-US" sz="1800" dirty="0"/>
          </a:p>
          <a:p>
            <a:pPr marL="285750" indent="-285750">
              <a:buChar char="•"/>
            </a:pPr>
            <a:endParaRPr lang="en-US" sz="1800" dirty="0">
              <a:latin typeface="Abril Fatface"/>
            </a:endParaRPr>
          </a:p>
          <a:p>
            <a:pPr marL="285750" indent="-285750">
              <a:buChar char="•"/>
            </a:pPr>
            <a:endParaRPr lang="en-US" dirty="0">
              <a:latin typeface="Abril Fatface"/>
            </a:endParaRPr>
          </a:p>
        </p:txBody>
      </p:sp>
      <p:pic>
        <p:nvPicPr>
          <p:cNvPr id="3" name="Picture 3" descr="A close up of a sign&#10;&#10;Description generated with very high confidence">
            <a:extLst>
              <a:ext uri="{FF2B5EF4-FFF2-40B4-BE49-F238E27FC236}">
                <a16:creationId xmlns:a16="http://schemas.microsoft.com/office/drawing/2014/main" id="{FF4F8B72-737F-419B-AA2C-2721D94455C5}"/>
              </a:ext>
            </a:extLst>
          </p:cNvPr>
          <p:cNvPicPr>
            <a:picLocks noChangeAspect="1"/>
          </p:cNvPicPr>
          <p:nvPr/>
        </p:nvPicPr>
        <p:blipFill>
          <a:blip r:embed="rId3"/>
          <a:stretch>
            <a:fillRect/>
          </a:stretch>
        </p:blipFill>
        <p:spPr>
          <a:xfrm>
            <a:off x="4192859" y="2140610"/>
            <a:ext cx="4873082" cy="1327842"/>
          </a:xfrm>
          <a:prstGeom prst="rect">
            <a:avLst/>
          </a:prstGeom>
        </p:spPr>
      </p:pic>
      <p:pic>
        <p:nvPicPr>
          <p:cNvPr id="4" name="Picture 4" descr="A close up of a logo&#10;&#10;Description generated with very high confidence">
            <a:extLst>
              <a:ext uri="{FF2B5EF4-FFF2-40B4-BE49-F238E27FC236}">
                <a16:creationId xmlns:a16="http://schemas.microsoft.com/office/drawing/2014/main" id="{63FDFCAB-113B-46E7-8D14-28948A56EE50}"/>
              </a:ext>
            </a:extLst>
          </p:cNvPr>
          <p:cNvPicPr>
            <a:picLocks noChangeAspect="1"/>
          </p:cNvPicPr>
          <p:nvPr/>
        </p:nvPicPr>
        <p:blipFill>
          <a:blip r:embed="rId4"/>
          <a:stretch>
            <a:fillRect/>
          </a:stretch>
        </p:blipFill>
        <p:spPr>
          <a:xfrm>
            <a:off x="5809786" y="3049858"/>
            <a:ext cx="1639230" cy="16392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1017363" y="253613"/>
            <a:ext cx="8663940" cy="739775"/>
          </a:xfrm>
          <a:prstGeom prst="rect">
            <a:avLst/>
          </a:prstGeom>
          <a:noFill/>
          <a:ln>
            <a:noFill/>
          </a:ln>
        </p:spPr>
        <p:txBody>
          <a:bodyPr spcFirstLastPara="1" wrap="square" lIns="91425" tIns="45700" rIns="91425" bIns="45700" anchor="ctr" anchorCtr="0">
            <a:normAutofit/>
          </a:bodyPr>
          <a:lstStyle/>
          <a:p>
            <a:r>
              <a:rPr lang="en-US" u="sng"/>
              <a:t>Setting Up Visual Studio Code</a:t>
            </a:r>
            <a:endParaRPr lang="en-US"/>
          </a:p>
        </p:txBody>
      </p:sp>
      <p:sp>
        <p:nvSpPr>
          <p:cNvPr id="112" name="Google Shape;112;p2"/>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3</a:t>
            </a:fld>
            <a:endParaRPr/>
          </a:p>
        </p:txBody>
      </p:sp>
      <p:sp>
        <p:nvSpPr>
          <p:cNvPr id="3" name="TextBox 2">
            <a:extLst>
              <a:ext uri="{FF2B5EF4-FFF2-40B4-BE49-F238E27FC236}">
                <a16:creationId xmlns:a16="http://schemas.microsoft.com/office/drawing/2014/main" id="{E244E976-D631-4F62-8AB5-FC93B921CEEE}"/>
              </a:ext>
            </a:extLst>
          </p:cNvPr>
          <p:cNvSpPr txBox="1"/>
          <p:nvPr/>
        </p:nvSpPr>
        <p:spPr>
          <a:xfrm>
            <a:off x="44605" y="1137424"/>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Installation:</a:t>
            </a:r>
          </a:p>
        </p:txBody>
      </p:sp>
      <p:sp>
        <p:nvSpPr>
          <p:cNvPr id="4" name="TextBox 3">
            <a:extLst>
              <a:ext uri="{FF2B5EF4-FFF2-40B4-BE49-F238E27FC236}">
                <a16:creationId xmlns:a16="http://schemas.microsoft.com/office/drawing/2014/main" id="{891FB86B-E939-4A63-A1FE-D745086535FD}"/>
              </a:ext>
            </a:extLst>
          </p:cNvPr>
          <p:cNvSpPr txBox="1"/>
          <p:nvPr/>
        </p:nvSpPr>
        <p:spPr>
          <a:xfrm>
            <a:off x="488563" y="1715197"/>
            <a:ext cx="3791414"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Go to </a:t>
            </a:r>
            <a:r>
              <a:rPr lang="en-US" sz="2000" dirty="0">
                <a:hlinkClick r:id="rId3"/>
              </a:rPr>
              <a:t>https://code.visualstudio.com/</a:t>
            </a:r>
            <a:r>
              <a:rPr lang="en-US" sz="2000" dirty="0"/>
              <a:t> and download the correction version of VS Code for your device. </a:t>
            </a:r>
          </a:p>
          <a:p>
            <a:endParaRPr lang="en-US" sz="2000" dirty="0"/>
          </a:p>
          <a:p>
            <a:r>
              <a:rPr lang="en-US" sz="2000" dirty="0"/>
              <a:t>Go through the installation steps.</a:t>
            </a:r>
          </a:p>
          <a:p>
            <a:endParaRPr lang="en-US" sz="2000" dirty="0"/>
          </a:p>
          <a:p>
            <a:r>
              <a:rPr lang="en-US" sz="2000" dirty="0"/>
              <a:t>Once the installation is complete, open VS Code. You should be greeted with a page like this:</a:t>
            </a:r>
          </a:p>
          <a:p>
            <a:endParaRPr lang="en-US" sz="2000" dirty="0"/>
          </a:p>
        </p:txBody>
      </p:sp>
      <p:pic>
        <p:nvPicPr>
          <p:cNvPr id="2" name="Picture 4" descr="A screenshot of a computer screen&#10;&#10;Description generated with very high confidence">
            <a:extLst>
              <a:ext uri="{FF2B5EF4-FFF2-40B4-BE49-F238E27FC236}">
                <a16:creationId xmlns:a16="http://schemas.microsoft.com/office/drawing/2014/main" id="{179F73A7-D1EF-4CB0-8205-51C0134AAFC7}"/>
              </a:ext>
            </a:extLst>
          </p:cNvPr>
          <p:cNvPicPr>
            <a:picLocks noChangeAspect="1"/>
          </p:cNvPicPr>
          <p:nvPr/>
        </p:nvPicPr>
        <p:blipFill rotWithShape="1">
          <a:blip r:embed="rId4"/>
          <a:srcRect b="4255"/>
          <a:stretch/>
        </p:blipFill>
        <p:spPr>
          <a:xfrm>
            <a:off x="4092498" y="3474998"/>
            <a:ext cx="5051502" cy="3008160"/>
          </a:xfrm>
          <a:prstGeom prst="rect">
            <a:avLst/>
          </a:prstGeom>
        </p:spPr>
      </p:pic>
    </p:spTree>
    <p:extLst>
      <p:ext uri="{BB962C8B-B14F-4D97-AF65-F5344CB8AC3E}">
        <p14:creationId xmlns:p14="http://schemas.microsoft.com/office/powerpoint/2010/main" val="332296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1017363" y="253613"/>
            <a:ext cx="8663940" cy="739775"/>
          </a:xfrm>
          <a:prstGeom prst="rect">
            <a:avLst/>
          </a:prstGeom>
          <a:noFill/>
          <a:ln>
            <a:noFill/>
          </a:ln>
        </p:spPr>
        <p:txBody>
          <a:bodyPr spcFirstLastPara="1" wrap="square" lIns="91425" tIns="45700" rIns="91425" bIns="45700" anchor="ctr" anchorCtr="0">
            <a:normAutofit/>
          </a:bodyPr>
          <a:lstStyle/>
          <a:p>
            <a:r>
              <a:rPr lang="en-US" u="sng"/>
              <a:t>Setting Up Visual Studio Code</a:t>
            </a:r>
            <a:endParaRPr lang="en-US"/>
          </a:p>
        </p:txBody>
      </p:sp>
      <p:sp>
        <p:nvSpPr>
          <p:cNvPr id="112" name="Google Shape;112;p2"/>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4</a:t>
            </a:fld>
            <a:endParaRPr/>
          </a:p>
        </p:txBody>
      </p:sp>
      <p:sp>
        <p:nvSpPr>
          <p:cNvPr id="3" name="TextBox 2">
            <a:extLst>
              <a:ext uri="{FF2B5EF4-FFF2-40B4-BE49-F238E27FC236}">
                <a16:creationId xmlns:a16="http://schemas.microsoft.com/office/drawing/2014/main" id="{E244E976-D631-4F62-8AB5-FC93B921CEEE}"/>
              </a:ext>
            </a:extLst>
          </p:cNvPr>
          <p:cNvSpPr txBox="1"/>
          <p:nvPr/>
        </p:nvSpPr>
        <p:spPr>
          <a:xfrm>
            <a:off x="44605" y="1137424"/>
            <a:ext cx="316694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WPI </a:t>
            </a:r>
            <a:r>
              <a:rPr lang="en-US" sz="3200"/>
              <a:t>Extension:</a:t>
            </a:r>
          </a:p>
        </p:txBody>
      </p:sp>
      <p:sp>
        <p:nvSpPr>
          <p:cNvPr id="4" name="TextBox 3">
            <a:extLst>
              <a:ext uri="{FF2B5EF4-FFF2-40B4-BE49-F238E27FC236}">
                <a16:creationId xmlns:a16="http://schemas.microsoft.com/office/drawing/2014/main" id="{891FB86B-E939-4A63-A1FE-D745086535FD}"/>
              </a:ext>
            </a:extLst>
          </p:cNvPr>
          <p:cNvSpPr txBox="1"/>
          <p:nvPr/>
        </p:nvSpPr>
        <p:spPr>
          <a:xfrm>
            <a:off x="488563" y="1715197"/>
            <a:ext cx="3791414"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Click on the last button on the left nav bar. It looks like four squares with one drifting off.</a:t>
            </a:r>
          </a:p>
          <a:p>
            <a:endParaRPr lang="en-US" sz="2000" dirty="0"/>
          </a:p>
          <a:p>
            <a:r>
              <a:rPr lang="en-US" sz="2000" dirty="0"/>
              <a:t>Once on the Extensions page, search WPILib and click the first result. You should get brought to a page that look like this:</a:t>
            </a:r>
          </a:p>
          <a:p>
            <a:endParaRPr lang="en-US" sz="2000" dirty="0"/>
          </a:p>
          <a:p>
            <a:r>
              <a:rPr lang="en-US" sz="2000" dirty="0"/>
              <a:t>Click the green "Install Button". It will turn blue. VS Code is now ready for use with FRC.</a:t>
            </a:r>
          </a:p>
        </p:txBody>
      </p:sp>
      <p:pic>
        <p:nvPicPr>
          <p:cNvPr id="2" name="Picture 4" descr="A screenshot of a cell phone&#10;&#10;Description generated with very high confidence">
            <a:extLst>
              <a:ext uri="{FF2B5EF4-FFF2-40B4-BE49-F238E27FC236}">
                <a16:creationId xmlns:a16="http://schemas.microsoft.com/office/drawing/2014/main" id="{292D42B3-74B4-49EB-B521-5EEE5ABBED79}"/>
              </a:ext>
            </a:extLst>
          </p:cNvPr>
          <p:cNvPicPr>
            <a:picLocks noChangeAspect="1"/>
          </p:cNvPicPr>
          <p:nvPr/>
        </p:nvPicPr>
        <p:blipFill>
          <a:blip r:embed="rId3"/>
          <a:stretch>
            <a:fillRect/>
          </a:stretch>
        </p:blipFill>
        <p:spPr>
          <a:xfrm>
            <a:off x="4728117" y="2382180"/>
            <a:ext cx="4092497" cy="2595446"/>
          </a:xfrm>
          <a:prstGeom prst="rect">
            <a:avLst/>
          </a:prstGeom>
        </p:spPr>
      </p:pic>
    </p:spTree>
    <p:extLst>
      <p:ext uri="{BB962C8B-B14F-4D97-AF65-F5344CB8AC3E}">
        <p14:creationId xmlns:p14="http://schemas.microsoft.com/office/powerpoint/2010/main" val="131829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1173480" y="108648"/>
            <a:ext cx="6801687" cy="739775"/>
          </a:xfrm>
          <a:prstGeom prst="rect">
            <a:avLst/>
          </a:prstGeom>
          <a:noFill/>
          <a:ln>
            <a:noFill/>
          </a:ln>
        </p:spPr>
        <p:txBody>
          <a:bodyPr spcFirstLastPara="1" wrap="square" lIns="91425" tIns="45700" rIns="91425" bIns="45700" anchor="ctr" anchorCtr="0">
            <a:normAutofit/>
          </a:bodyPr>
          <a:lstStyle/>
          <a:p>
            <a:r>
              <a:rPr lang="en-US" u="sng"/>
              <a:t>Making Your First Program </a:t>
            </a:r>
            <a:endParaRPr lang="en-US"/>
          </a:p>
        </p:txBody>
      </p:sp>
      <p:sp>
        <p:nvSpPr>
          <p:cNvPr id="112" name="Google Shape;112;p2"/>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5</a:t>
            </a:fld>
            <a:endParaRPr/>
          </a:p>
        </p:txBody>
      </p:sp>
      <p:sp>
        <p:nvSpPr>
          <p:cNvPr id="3" name="TextBox 2">
            <a:extLst>
              <a:ext uri="{FF2B5EF4-FFF2-40B4-BE49-F238E27FC236}">
                <a16:creationId xmlns:a16="http://schemas.microsoft.com/office/drawing/2014/main" id="{E244E976-D631-4F62-8AB5-FC93B921CEEE}"/>
              </a:ext>
            </a:extLst>
          </p:cNvPr>
          <p:cNvSpPr txBox="1"/>
          <p:nvPr/>
        </p:nvSpPr>
        <p:spPr>
          <a:xfrm>
            <a:off x="44605" y="1137424"/>
            <a:ext cx="42374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First Program </a:t>
            </a:r>
            <a:r>
              <a:rPr lang="en-US" sz="3200"/>
              <a:t>Setup:</a:t>
            </a:r>
            <a:endParaRPr lang="en-US"/>
          </a:p>
        </p:txBody>
      </p:sp>
      <p:sp>
        <p:nvSpPr>
          <p:cNvPr id="4" name="TextBox 3">
            <a:extLst>
              <a:ext uri="{FF2B5EF4-FFF2-40B4-BE49-F238E27FC236}">
                <a16:creationId xmlns:a16="http://schemas.microsoft.com/office/drawing/2014/main" id="{891FB86B-E939-4A63-A1FE-D745086535FD}"/>
              </a:ext>
            </a:extLst>
          </p:cNvPr>
          <p:cNvSpPr txBox="1"/>
          <p:nvPr/>
        </p:nvSpPr>
        <p:spPr>
          <a:xfrm>
            <a:off x="480866" y="1660301"/>
            <a:ext cx="3791414" cy="5062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dirty="0"/>
              <a:t>Click the little "W" in the top right corner. This will open the </a:t>
            </a:r>
            <a:r>
              <a:rPr lang="en-US" sz="1900"/>
              <a:t>WPILib Command Pallete. </a:t>
            </a:r>
            <a:endParaRPr lang="en-US" sz="1900" dirty="0"/>
          </a:p>
          <a:p>
            <a:endParaRPr lang="en-US" sz="1900" dirty="0"/>
          </a:p>
          <a:p>
            <a:r>
              <a:rPr lang="en-US" sz="1900" dirty="0"/>
              <a:t>Type "Create Project" and click the first link. You should be brought to a page that is similar to</a:t>
            </a:r>
            <a:r>
              <a:rPr lang="en-US" sz="1900"/>
              <a:t> this: </a:t>
            </a:r>
            <a:endParaRPr lang="en-US" sz="1900" dirty="0"/>
          </a:p>
          <a:p>
            <a:endParaRPr lang="en-US" sz="1900" dirty="0"/>
          </a:p>
          <a:p>
            <a:r>
              <a:rPr lang="en-US" sz="1900" dirty="0"/>
              <a:t>Click "Select Project Type" then </a:t>
            </a:r>
            <a:r>
              <a:rPr lang="en-US" sz="1900"/>
              <a:t>"Template" then "cpp" then "Timed Robot"</a:t>
            </a:r>
            <a:endParaRPr lang="en-US" sz="1900" dirty="0"/>
          </a:p>
          <a:p>
            <a:endParaRPr lang="en-US" sz="1900" dirty="0"/>
          </a:p>
          <a:p>
            <a:r>
              <a:rPr lang="en-US" sz="1900" dirty="0"/>
              <a:t>Fill out the rest of the form. </a:t>
            </a:r>
            <a:r>
              <a:rPr lang="en-US" sz="1900"/>
              <a:t>Then click "Generate Project". WPILib will create a basic outline for your first program </a:t>
            </a:r>
            <a:endParaRPr lang="en-US" sz="1900" dirty="0"/>
          </a:p>
        </p:txBody>
      </p:sp>
      <p:pic>
        <p:nvPicPr>
          <p:cNvPr id="5" name="Picture 5" descr="A screenshot of a cell phone&#10;&#10;Description generated with very high confidence">
            <a:extLst>
              <a:ext uri="{FF2B5EF4-FFF2-40B4-BE49-F238E27FC236}">
                <a16:creationId xmlns:a16="http://schemas.microsoft.com/office/drawing/2014/main" id="{09A4CA86-DC3D-4D5F-BD1D-9BB1D6067597}"/>
              </a:ext>
            </a:extLst>
          </p:cNvPr>
          <p:cNvPicPr>
            <a:picLocks noChangeAspect="1"/>
          </p:cNvPicPr>
          <p:nvPr/>
        </p:nvPicPr>
        <p:blipFill rotWithShape="1">
          <a:blip r:embed="rId3"/>
          <a:srcRect b="4566"/>
          <a:stretch/>
        </p:blipFill>
        <p:spPr>
          <a:xfrm>
            <a:off x="4211935" y="2615373"/>
            <a:ext cx="4783873" cy="2840901"/>
          </a:xfrm>
          <a:prstGeom prst="rect">
            <a:avLst/>
          </a:prstGeom>
        </p:spPr>
      </p:pic>
    </p:spTree>
    <p:extLst>
      <p:ext uri="{BB962C8B-B14F-4D97-AF65-F5344CB8AC3E}">
        <p14:creationId xmlns:p14="http://schemas.microsoft.com/office/powerpoint/2010/main" val="304817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102642" y="220159"/>
            <a:ext cx="2932212" cy="739775"/>
          </a:xfrm>
          <a:prstGeom prst="rect">
            <a:avLst/>
          </a:prstGeom>
          <a:noFill/>
          <a:ln>
            <a:noFill/>
          </a:ln>
        </p:spPr>
        <p:txBody>
          <a:bodyPr spcFirstLastPara="1" wrap="square" lIns="91425" tIns="45700" rIns="91425" bIns="45700" anchor="ctr" anchorCtr="0">
            <a:noAutofit/>
          </a:bodyPr>
          <a:lstStyle/>
          <a:p>
            <a:r>
              <a:rPr lang="en-US" sz="4800" u="sng" dirty="0"/>
              <a:t>#includes</a:t>
            </a:r>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6</a:t>
            </a:fld>
            <a:endParaRPr/>
          </a:p>
        </p:txBody>
      </p:sp>
      <p:sp>
        <p:nvSpPr>
          <p:cNvPr id="4" name="TextBox 3">
            <a:extLst>
              <a:ext uri="{FF2B5EF4-FFF2-40B4-BE49-F238E27FC236}">
                <a16:creationId xmlns:a16="http://schemas.microsoft.com/office/drawing/2014/main" id="{A3859323-F08F-42EA-B5D8-D361275E7FE2}"/>
              </a:ext>
            </a:extLst>
          </p:cNvPr>
          <p:cNvSpPr txBox="1"/>
          <p:nvPr/>
        </p:nvSpPr>
        <p:spPr>
          <a:xfrm>
            <a:off x="363809" y="2694413"/>
            <a:ext cx="431552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Since vanilla C++ is so basic on its own, most FRC programs will begin with one or more includes. Some examples of these includes are: </a:t>
            </a:r>
          </a:p>
        </p:txBody>
      </p:sp>
      <p:sp>
        <p:nvSpPr>
          <p:cNvPr id="5" name="TextBox 4">
            <a:extLst>
              <a:ext uri="{FF2B5EF4-FFF2-40B4-BE49-F238E27FC236}">
                <a16:creationId xmlns:a16="http://schemas.microsoft.com/office/drawing/2014/main" id="{F482450E-D03D-4607-B665-38E4FB28B9E7}"/>
              </a:ext>
            </a:extLst>
          </p:cNvPr>
          <p:cNvSpPr txBox="1"/>
          <p:nvPr/>
        </p:nvSpPr>
        <p:spPr>
          <a:xfrm>
            <a:off x="261356" y="1053093"/>
            <a:ext cx="888752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Includes are examples of libraries. In programming, a library is a collection of functions, files, programs, routines, or scripts that can be referenced to in the code. Think of it like writing an essay and going to the library to pull quotes from different authors.</a:t>
            </a:r>
          </a:p>
        </p:txBody>
      </p:sp>
      <p:sp>
        <p:nvSpPr>
          <p:cNvPr id="6" name="TextBox 5">
            <a:extLst>
              <a:ext uri="{FF2B5EF4-FFF2-40B4-BE49-F238E27FC236}">
                <a16:creationId xmlns:a16="http://schemas.microsoft.com/office/drawing/2014/main" id="{EFF5EFDE-9518-44D2-908B-C2673B87D3BB}"/>
              </a:ext>
            </a:extLst>
          </p:cNvPr>
          <p:cNvSpPr txBox="1"/>
          <p:nvPr/>
        </p:nvSpPr>
        <p:spPr>
          <a:xfrm>
            <a:off x="1095608" y="3727295"/>
            <a:ext cx="2743200" cy="954107"/>
          </a:xfrm>
          <a:prstGeom prst="rect">
            <a:avLst/>
          </a:prstGeom>
          <a:solidFill>
            <a:srgbClr val="EEFFC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BF00C9"/>
                </a:solidFill>
              </a:rPr>
              <a:t>#include</a:t>
            </a:r>
            <a:r>
              <a:rPr lang="en-US" dirty="0">
                <a:solidFill>
                  <a:srgbClr val="00B050"/>
                </a:solidFill>
              </a:rPr>
              <a:t> </a:t>
            </a:r>
            <a:r>
              <a:rPr lang="en-US" dirty="0">
                <a:solidFill>
                  <a:srgbClr val="CA8600"/>
                </a:solidFill>
              </a:rPr>
              <a:t>&lt;</a:t>
            </a:r>
            <a:r>
              <a:rPr lang="en-US" err="1">
                <a:solidFill>
                  <a:srgbClr val="CA8600"/>
                </a:solidFill>
              </a:rPr>
              <a:t>frc</a:t>
            </a:r>
            <a:r>
              <a:rPr lang="en-US" dirty="0">
                <a:solidFill>
                  <a:srgbClr val="CA8600"/>
                </a:solidFill>
              </a:rPr>
              <a:t>/</a:t>
            </a:r>
            <a:r>
              <a:rPr lang="en-US" err="1">
                <a:solidFill>
                  <a:srgbClr val="CA8600"/>
                </a:solidFill>
              </a:rPr>
              <a:t>Joystick.h</a:t>
            </a:r>
            <a:r>
              <a:rPr lang="en-US" dirty="0">
                <a:solidFill>
                  <a:srgbClr val="CA8600"/>
                </a:solidFill>
              </a:rPr>
              <a:t>&gt;</a:t>
            </a:r>
          </a:p>
          <a:p>
            <a:r>
              <a:rPr lang="en-US" dirty="0">
                <a:solidFill>
                  <a:srgbClr val="BF00C9"/>
                </a:solidFill>
              </a:rPr>
              <a:t>#include</a:t>
            </a:r>
            <a:r>
              <a:rPr lang="en-US" dirty="0">
                <a:solidFill>
                  <a:srgbClr val="00B050"/>
                </a:solidFill>
              </a:rPr>
              <a:t> </a:t>
            </a:r>
            <a:r>
              <a:rPr lang="en-US" dirty="0">
                <a:solidFill>
                  <a:srgbClr val="CA8600"/>
                </a:solidFill>
              </a:rPr>
              <a:t>&lt;</a:t>
            </a:r>
            <a:r>
              <a:rPr lang="en-US" err="1">
                <a:solidFill>
                  <a:srgbClr val="CA8600"/>
                </a:solidFill>
              </a:rPr>
              <a:t>frc</a:t>
            </a:r>
            <a:r>
              <a:rPr lang="en-US" dirty="0">
                <a:solidFill>
                  <a:srgbClr val="CA8600"/>
                </a:solidFill>
              </a:rPr>
              <a:t>/</a:t>
            </a:r>
            <a:r>
              <a:rPr lang="en-US" err="1">
                <a:solidFill>
                  <a:srgbClr val="CA8600"/>
                </a:solidFill>
              </a:rPr>
              <a:t>TimedRobot.h</a:t>
            </a:r>
            <a:r>
              <a:rPr lang="en-US" dirty="0">
                <a:solidFill>
                  <a:srgbClr val="CA8600"/>
                </a:solidFill>
              </a:rPr>
              <a:t>&gt;</a:t>
            </a:r>
          </a:p>
          <a:p>
            <a:r>
              <a:rPr lang="en-US" dirty="0">
                <a:solidFill>
                  <a:srgbClr val="BF00C9"/>
                </a:solidFill>
              </a:rPr>
              <a:t>#include </a:t>
            </a:r>
            <a:r>
              <a:rPr lang="en-US" dirty="0">
                <a:solidFill>
                  <a:srgbClr val="CA8600"/>
                </a:solidFill>
              </a:rPr>
              <a:t>&lt;</a:t>
            </a:r>
            <a:r>
              <a:rPr lang="en-US" err="1">
                <a:solidFill>
                  <a:srgbClr val="CA8600"/>
                </a:solidFill>
              </a:rPr>
              <a:t>ctre</a:t>
            </a:r>
            <a:r>
              <a:rPr lang="en-US" dirty="0">
                <a:solidFill>
                  <a:srgbClr val="CA8600"/>
                </a:solidFill>
              </a:rPr>
              <a:t>/</a:t>
            </a:r>
            <a:r>
              <a:rPr lang="en-US" err="1">
                <a:solidFill>
                  <a:srgbClr val="CA8600"/>
                </a:solidFill>
              </a:rPr>
              <a:t>Phoenix.h</a:t>
            </a:r>
            <a:r>
              <a:rPr lang="en-US" dirty="0">
                <a:solidFill>
                  <a:srgbClr val="CA8600"/>
                </a:solidFill>
              </a:rPr>
              <a:t>&gt;</a:t>
            </a:r>
          </a:p>
          <a:p>
            <a:r>
              <a:rPr lang="en-US" dirty="0">
                <a:solidFill>
                  <a:srgbClr val="BF00C9"/>
                </a:solidFill>
              </a:rPr>
              <a:t>#include</a:t>
            </a:r>
            <a:r>
              <a:rPr lang="en-US" dirty="0">
                <a:solidFill>
                  <a:srgbClr val="00B050"/>
                </a:solidFill>
              </a:rPr>
              <a:t> </a:t>
            </a:r>
            <a:r>
              <a:rPr lang="en-US" dirty="0">
                <a:solidFill>
                  <a:srgbClr val="CA8600"/>
                </a:solidFill>
              </a:rPr>
              <a:t>"</a:t>
            </a:r>
            <a:r>
              <a:rPr lang="en-US" err="1">
                <a:solidFill>
                  <a:srgbClr val="CA8600"/>
                </a:solidFill>
              </a:rPr>
              <a:t>WPILib.h</a:t>
            </a:r>
            <a:r>
              <a:rPr lang="en-US" dirty="0">
                <a:solidFill>
                  <a:srgbClr val="CA8600"/>
                </a:solidFill>
              </a:rPr>
              <a:t>"</a:t>
            </a:r>
          </a:p>
        </p:txBody>
      </p:sp>
      <p:pic>
        <p:nvPicPr>
          <p:cNvPr id="7" name="Picture 7" descr="A screenshot of a cell phone&#10;&#10;Description generated with very high confidence">
            <a:extLst>
              <a:ext uri="{FF2B5EF4-FFF2-40B4-BE49-F238E27FC236}">
                <a16:creationId xmlns:a16="http://schemas.microsoft.com/office/drawing/2014/main" id="{9E43E88C-F7FD-46FB-A500-DBEA71F8E540}"/>
              </a:ext>
            </a:extLst>
          </p:cNvPr>
          <p:cNvPicPr>
            <a:picLocks noChangeAspect="1"/>
          </p:cNvPicPr>
          <p:nvPr/>
        </p:nvPicPr>
        <p:blipFill rotWithShape="1">
          <a:blip r:embed="rId3"/>
          <a:srcRect l="-212" t="858" r="24416" b="-429"/>
          <a:stretch/>
        </p:blipFill>
        <p:spPr>
          <a:xfrm>
            <a:off x="4571999" y="3232194"/>
            <a:ext cx="4482795" cy="2902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72A42C1C-33BF-439B-80B6-DF3243A6C516}"/>
              </a:ext>
            </a:extLst>
          </p:cNvPr>
          <p:cNvSpPr txBox="1"/>
          <p:nvPr/>
        </p:nvSpPr>
        <p:spPr>
          <a:xfrm>
            <a:off x="123360" y="4962990"/>
            <a:ext cx="431552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Computers will read a program from top to bottom. This is the reason why our libraries are declared at the beginning of our program, that way when the program comes across something from that library later in the program, it will know exactly what is it.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2835313" y="298217"/>
            <a:ext cx="3478621" cy="739775"/>
          </a:xfrm>
          <a:prstGeom prst="rect">
            <a:avLst/>
          </a:prstGeom>
          <a:noFill/>
          <a:ln>
            <a:noFill/>
          </a:ln>
        </p:spPr>
        <p:txBody>
          <a:bodyPr spcFirstLastPara="1" wrap="square" lIns="91425" tIns="45700" rIns="91425" bIns="45700" anchor="ctr" anchorCtr="0">
            <a:noAutofit/>
          </a:bodyPr>
          <a:lstStyle/>
          <a:p>
            <a:r>
              <a:rPr lang="en-US" sz="4800" u="sng"/>
              <a:t>Data Types</a:t>
            </a:r>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7</a:t>
            </a:fld>
            <a:endParaRPr/>
          </a:p>
        </p:txBody>
      </p:sp>
      <p:sp>
        <p:nvSpPr>
          <p:cNvPr id="4" name="TextBox 3">
            <a:extLst>
              <a:ext uri="{FF2B5EF4-FFF2-40B4-BE49-F238E27FC236}">
                <a16:creationId xmlns:a16="http://schemas.microsoft.com/office/drawing/2014/main" id="{A3859323-F08F-42EA-B5D8-D361275E7FE2}"/>
              </a:ext>
            </a:extLst>
          </p:cNvPr>
          <p:cNvSpPr txBox="1"/>
          <p:nvPr/>
        </p:nvSpPr>
        <p:spPr>
          <a:xfrm>
            <a:off x="2605204" y="2014189"/>
            <a:ext cx="43155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 C++ there are numerous different data types(variables) that can be manipulated. </a:t>
            </a:r>
            <a:r>
              <a:rPr lang="en-US" sz="1600"/>
              <a:t>Some of these are listed below:</a:t>
            </a:r>
            <a:endParaRPr lang="en-US" sz="1600" dirty="0"/>
          </a:p>
        </p:txBody>
      </p:sp>
      <p:sp>
        <p:nvSpPr>
          <p:cNvPr id="5" name="TextBox 4">
            <a:extLst>
              <a:ext uri="{FF2B5EF4-FFF2-40B4-BE49-F238E27FC236}">
                <a16:creationId xmlns:a16="http://schemas.microsoft.com/office/drawing/2014/main" id="{F482450E-D03D-4607-B665-38E4FB28B9E7}"/>
              </a:ext>
            </a:extLst>
          </p:cNvPr>
          <p:cNvSpPr txBox="1"/>
          <p:nvPr/>
        </p:nvSpPr>
        <p:spPr>
          <a:xfrm>
            <a:off x="230869" y="1260723"/>
            <a:ext cx="88875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When programming, all that is done is the manipulation of various data types </a:t>
            </a:r>
            <a:r>
              <a:rPr lang="en-US" sz="2000" b="1"/>
              <a:t>through very precise instructions.</a:t>
            </a:r>
            <a:endParaRPr lang="en-US" sz="2000" b="1" dirty="0"/>
          </a:p>
        </p:txBody>
      </p:sp>
      <p:graphicFrame>
        <p:nvGraphicFramePr>
          <p:cNvPr id="2" name="Table 2">
            <a:extLst>
              <a:ext uri="{FF2B5EF4-FFF2-40B4-BE49-F238E27FC236}">
                <a16:creationId xmlns:a16="http://schemas.microsoft.com/office/drawing/2014/main" id="{C4E812A8-71B0-4858-A59F-496F75400F7F}"/>
              </a:ext>
            </a:extLst>
          </p:cNvPr>
          <p:cNvGraphicFramePr>
            <a:graphicFrameLocks noGrp="1"/>
          </p:cNvGraphicFramePr>
          <p:nvPr>
            <p:extLst>
              <p:ext uri="{D42A27DB-BD31-4B8C-83A1-F6EECF244321}">
                <p14:modId xmlns:p14="http://schemas.microsoft.com/office/powerpoint/2010/main" val="1674973046"/>
              </p:ext>
            </p:extLst>
          </p:nvPr>
        </p:nvGraphicFramePr>
        <p:xfrm>
          <a:off x="-55756" y="2803585"/>
          <a:ext cx="9215373" cy="2166474"/>
        </p:xfrm>
        <a:graphic>
          <a:graphicData uri="http://schemas.openxmlformats.org/drawingml/2006/table">
            <a:tbl>
              <a:tblPr firstRow="1" bandRow="1">
                <a:tableStyleId>{073A0DAA-6AF3-43AB-8588-CEC1D06C72B9}</a:tableStyleId>
              </a:tblPr>
              <a:tblGrid>
                <a:gridCol w="3071791">
                  <a:extLst>
                    <a:ext uri="{9D8B030D-6E8A-4147-A177-3AD203B41FA5}">
                      <a16:colId xmlns:a16="http://schemas.microsoft.com/office/drawing/2014/main" val="300478436"/>
                    </a:ext>
                  </a:extLst>
                </a:gridCol>
                <a:gridCol w="3071791">
                  <a:extLst>
                    <a:ext uri="{9D8B030D-6E8A-4147-A177-3AD203B41FA5}">
                      <a16:colId xmlns:a16="http://schemas.microsoft.com/office/drawing/2014/main" val="2730780916"/>
                    </a:ext>
                  </a:extLst>
                </a:gridCol>
                <a:gridCol w="3071791">
                  <a:extLst>
                    <a:ext uri="{9D8B030D-6E8A-4147-A177-3AD203B41FA5}">
                      <a16:colId xmlns:a16="http://schemas.microsoft.com/office/drawing/2014/main" val="1628471061"/>
                    </a:ext>
                  </a:extLst>
                </a:gridCol>
              </a:tblGrid>
              <a:tr h="187388">
                <a:tc>
                  <a:txBody>
                    <a:bodyPr/>
                    <a:lstStyle/>
                    <a:p>
                      <a:r>
                        <a:rPr lang="en-US" dirty="0"/>
                        <a:t>Name</a:t>
                      </a:r>
                    </a:p>
                  </a:txBody>
                  <a:tcPr/>
                </a:tc>
                <a:tc>
                  <a:txBody>
                    <a:bodyPr/>
                    <a:lstStyle/>
                    <a:p>
                      <a:r>
                        <a:rPr lang="en-US" dirty="0"/>
                        <a:t>C++ Representation</a:t>
                      </a:r>
                    </a:p>
                  </a:txBody>
                  <a:tcPr/>
                </a:tc>
                <a:tc>
                  <a:txBody>
                    <a:bodyPr/>
                    <a:lstStyle/>
                    <a:p>
                      <a:r>
                        <a:rPr lang="en-US" dirty="0"/>
                        <a:t>Range</a:t>
                      </a:r>
                    </a:p>
                  </a:txBody>
                  <a:tcPr/>
                </a:tc>
                <a:extLst>
                  <a:ext uri="{0D108BD9-81ED-4DB2-BD59-A6C34878D82A}">
                    <a16:rowId xmlns:a16="http://schemas.microsoft.com/office/drawing/2014/main" val="98815035"/>
                  </a:ext>
                </a:extLst>
              </a:tr>
              <a:tr h="187388">
                <a:tc>
                  <a:txBody>
                    <a:bodyPr/>
                    <a:lstStyle/>
                    <a:p>
                      <a:r>
                        <a:rPr lang="en-US" dirty="0"/>
                        <a:t>character </a:t>
                      </a:r>
                    </a:p>
                  </a:txBody>
                  <a:tcPr/>
                </a:tc>
                <a:tc>
                  <a:txBody>
                    <a:bodyPr/>
                    <a:lstStyle/>
                    <a:p>
                      <a:r>
                        <a:rPr lang="en-US" dirty="0"/>
                        <a:t>char</a:t>
                      </a:r>
                    </a:p>
                  </a:txBody>
                  <a:tcPr/>
                </a:tc>
                <a:tc>
                  <a:txBody>
                    <a:bodyPr/>
                    <a:lstStyle/>
                    <a:p>
                      <a:r>
                        <a:rPr lang="en-US" dirty="0"/>
                        <a:t>-128→127</a:t>
                      </a:r>
                    </a:p>
                  </a:txBody>
                  <a:tcPr/>
                </a:tc>
                <a:extLst>
                  <a:ext uri="{0D108BD9-81ED-4DB2-BD59-A6C34878D82A}">
                    <a16:rowId xmlns:a16="http://schemas.microsoft.com/office/drawing/2014/main" val="538692770"/>
                  </a:ext>
                </a:extLst>
              </a:tr>
              <a:tr h="321237">
                <a:tc>
                  <a:txBody>
                    <a:bodyPr/>
                    <a:lstStyle/>
                    <a:p>
                      <a:r>
                        <a:rPr lang="en-US" dirty="0" err="1"/>
                        <a:t>interger</a:t>
                      </a:r>
                    </a:p>
                  </a:txBody>
                  <a:tcPr/>
                </a:tc>
                <a:tc>
                  <a:txBody>
                    <a:bodyPr/>
                    <a:lstStyle/>
                    <a:p>
                      <a:r>
                        <a:rPr lang="en-US" dirty="0"/>
                        <a:t>int</a:t>
                      </a:r>
                    </a:p>
                  </a:txBody>
                  <a:tcPr/>
                </a:tc>
                <a:tc>
                  <a:txBody>
                    <a:bodyPr/>
                    <a:lstStyle/>
                    <a:p>
                      <a:r>
                        <a:rPr lang="en-US" dirty="0"/>
                        <a:t>+/-2 billion(whole numbers)</a:t>
                      </a:r>
                    </a:p>
                  </a:txBody>
                  <a:tcPr/>
                </a:tc>
                <a:extLst>
                  <a:ext uri="{0D108BD9-81ED-4DB2-BD59-A6C34878D82A}">
                    <a16:rowId xmlns:a16="http://schemas.microsoft.com/office/drawing/2014/main" val="2058669227"/>
                  </a:ext>
                </a:extLst>
              </a:tr>
              <a:tr h="187388">
                <a:tc>
                  <a:txBody>
                    <a:bodyPr/>
                    <a:lstStyle/>
                    <a:p>
                      <a:r>
                        <a:rPr lang="en-US" dirty="0"/>
                        <a:t>void</a:t>
                      </a:r>
                    </a:p>
                  </a:txBody>
                  <a:tcPr/>
                </a:tc>
                <a:tc>
                  <a:txBody>
                    <a:bodyPr/>
                    <a:lstStyle/>
                    <a:p>
                      <a:r>
                        <a:rPr lang="en-US" dirty="0"/>
                        <a:t>void </a:t>
                      </a:r>
                    </a:p>
                  </a:txBody>
                  <a:tcPr/>
                </a:tc>
                <a:tc>
                  <a:txBody>
                    <a:bodyPr/>
                    <a:lstStyle/>
                    <a:p>
                      <a:r>
                        <a:rPr lang="en-US" dirty="0"/>
                        <a:t>represents lack of data</a:t>
                      </a:r>
                    </a:p>
                  </a:txBody>
                  <a:tcPr/>
                </a:tc>
                <a:extLst>
                  <a:ext uri="{0D108BD9-81ED-4DB2-BD59-A6C34878D82A}">
                    <a16:rowId xmlns:a16="http://schemas.microsoft.com/office/drawing/2014/main" val="3961689179"/>
                  </a:ext>
                </a:extLst>
              </a:tr>
              <a:tr h="321237">
                <a:tc>
                  <a:txBody>
                    <a:bodyPr/>
                    <a:lstStyle/>
                    <a:p>
                      <a:r>
                        <a:rPr lang="en-US" dirty="0"/>
                        <a:t>string</a:t>
                      </a:r>
                    </a:p>
                  </a:txBody>
                  <a:tcPr/>
                </a:tc>
                <a:tc>
                  <a:txBody>
                    <a:bodyPr/>
                    <a:lstStyle/>
                    <a:p>
                      <a:r>
                        <a:rPr lang="en-US" dirty="0"/>
                        <a:t>string</a:t>
                      </a:r>
                    </a:p>
                  </a:txBody>
                  <a:tcPr/>
                </a:tc>
                <a:tc>
                  <a:txBody>
                    <a:bodyPr/>
                    <a:lstStyle/>
                    <a:p>
                      <a:r>
                        <a:rPr lang="en-US" dirty="0"/>
                        <a:t>any collection of characters</a:t>
                      </a:r>
                    </a:p>
                  </a:txBody>
                  <a:tcPr/>
                </a:tc>
                <a:extLst>
                  <a:ext uri="{0D108BD9-81ED-4DB2-BD59-A6C34878D82A}">
                    <a16:rowId xmlns:a16="http://schemas.microsoft.com/office/drawing/2014/main" val="732147341"/>
                  </a:ext>
                </a:extLst>
              </a:tr>
              <a:tr h="187388">
                <a:tc>
                  <a:txBody>
                    <a:bodyPr/>
                    <a:lstStyle/>
                    <a:p>
                      <a:r>
                        <a:rPr lang="en-US" dirty="0" err="1"/>
                        <a:t>boolean</a:t>
                      </a:r>
                    </a:p>
                  </a:txBody>
                  <a:tcPr/>
                </a:tc>
                <a:tc>
                  <a:txBody>
                    <a:bodyPr/>
                    <a:lstStyle/>
                    <a:p>
                      <a:r>
                        <a:rPr lang="en-US" dirty="0"/>
                        <a:t>bool</a:t>
                      </a:r>
                    </a:p>
                  </a:txBody>
                  <a:tcPr/>
                </a:tc>
                <a:tc>
                  <a:txBody>
                    <a:bodyPr/>
                    <a:lstStyle/>
                    <a:p>
                      <a:r>
                        <a:rPr lang="en-US" dirty="0"/>
                        <a:t>true(1) or false(0)</a:t>
                      </a:r>
                    </a:p>
                  </a:txBody>
                  <a:tcPr/>
                </a:tc>
                <a:extLst>
                  <a:ext uri="{0D108BD9-81ED-4DB2-BD59-A6C34878D82A}">
                    <a16:rowId xmlns:a16="http://schemas.microsoft.com/office/drawing/2014/main" val="1871440730"/>
                  </a:ext>
                </a:extLst>
              </a:tr>
              <a:tr h="187388">
                <a:tc>
                  <a:txBody>
                    <a:bodyPr/>
                    <a:lstStyle/>
                    <a:p>
                      <a:r>
                        <a:rPr lang="en-US" dirty="0"/>
                        <a:t>floating point </a:t>
                      </a:r>
                      <a:r>
                        <a:rPr lang="en-US" dirty="0" err="1"/>
                        <a:t>interger</a:t>
                      </a:r>
                    </a:p>
                  </a:txBody>
                  <a:tcPr/>
                </a:tc>
                <a:tc>
                  <a:txBody>
                    <a:bodyPr/>
                    <a:lstStyle/>
                    <a:p>
                      <a:r>
                        <a:rPr lang="en-US" dirty="0"/>
                        <a:t>float</a:t>
                      </a:r>
                    </a:p>
                  </a:txBody>
                  <a:tcPr/>
                </a:tc>
                <a:tc>
                  <a:txBody>
                    <a:bodyPr/>
                    <a:lstStyle/>
                    <a:p>
                      <a:r>
                        <a:rPr lang="en-US" dirty="0"/>
                        <a:t>+/- 3.4x10^38</a:t>
                      </a:r>
                    </a:p>
                  </a:txBody>
                  <a:tcPr/>
                </a:tc>
                <a:extLst>
                  <a:ext uri="{0D108BD9-81ED-4DB2-BD59-A6C34878D82A}">
                    <a16:rowId xmlns:a16="http://schemas.microsoft.com/office/drawing/2014/main" val="1029319853"/>
                  </a:ext>
                </a:extLst>
              </a:tr>
            </a:tbl>
          </a:graphicData>
        </a:graphic>
      </p:graphicFrame>
      <p:sp>
        <p:nvSpPr>
          <p:cNvPr id="10" name="TextBox 9">
            <a:extLst>
              <a:ext uri="{FF2B5EF4-FFF2-40B4-BE49-F238E27FC236}">
                <a16:creationId xmlns:a16="http://schemas.microsoft.com/office/drawing/2014/main" id="{9E51BE55-F2D4-41E5-BB15-5BB9DF35A6F8}"/>
              </a:ext>
            </a:extLst>
          </p:cNvPr>
          <p:cNvSpPr txBox="1"/>
          <p:nvPr/>
        </p:nvSpPr>
        <p:spPr>
          <a:xfrm>
            <a:off x="5069624" y="5058471"/>
            <a:ext cx="38471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Examples of declaring variables in C++:</a:t>
            </a:r>
          </a:p>
        </p:txBody>
      </p:sp>
      <p:sp>
        <p:nvSpPr>
          <p:cNvPr id="12" name="TextBox 11">
            <a:extLst>
              <a:ext uri="{FF2B5EF4-FFF2-40B4-BE49-F238E27FC236}">
                <a16:creationId xmlns:a16="http://schemas.microsoft.com/office/drawing/2014/main" id="{BED2D5A4-B935-419F-80BD-F23D58E02FFB}"/>
              </a:ext>
            </a:extLst>
          </p:cNvPr>
          <p:cNvSpPr txBox="1"/>
          <p:nvPr/>
        </p:nvSpPr>
        <p:spPr>
          <a:xfrm>
            <a:off x="5620215" y="5609063"/>
            <a:ext cx="2743200" cy="738664"/>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int</a:t>
            </a:r>
            <a:r>
              <a:rPr lang="en-US" dirty="0">
                <a:solidFill>
                  <a:srgbClr val="CA8600"/>
                </a:solidFill>
              </a:rPr>
              <a:t> </a:t>
            </a:r>
            <a:r>
              <a:rPr lang="en-US">
                <a:solidFill>
                  <a:schemeClr val="tx1"/>
                </a:solidFill>
              </a:rPr>
              <a:t>correction</a:t>
            </a:r>
            <a:r>
              <a:rPr lang="en-US" dirty="0">
                <a:solidFill>
                  <a:srgbClr val="00B050"/>
                </a:solidFill>
              </a:rPr>
              <a:t> </a:t>
            </a:r>
            <a:r>
              <a:rPr lang="en-US">
                <a:solidFill>
                  <a:schemeClr val="tx1"/>
                </a:solidFill>
              </a:rPr>
              <a:t>=</a:t>
            </a:r>
            <a:r>
              <a:rPr lang="en-US">
                <a:solidFill>
                  <a:srgbClr val="00B050"/>
                </a:solidFill>
              </a:rPr>
              <a:t> 1.57</a:t>
            </a:r>
            <a:r>
              <a:rPr lang="en-US">
                <a:solidFill>
                  <a:schemeClr val="tx1"/>
                </a:solidFill>
              </a:rPr>
              <a:t>;  </a:t>
            </a:r>
            <a:r>
              <a:rPr lang="en-US" dirty="0">
                <a:solidFill>
                  <a:srgbClr val="00B050"/>
                </a:solidFill>
              </a:rPr>
              <a:t>   </a:t>
            </a:r>
            <a:endParaRPr lang="en-US" dirty="0"/>
          </a:p>
          <a:p>
            <a:r>
              <a:rPr lang="en-US">
                <a:solidFill>
                  <a:srgbClr val="CA8600"/>
                </a:solidFill>
              </a:rPr>
              <a:t>bool</a:t>
            </a:r>
            <a:r>
              <a:rPr lang="en-US" dirty="0">
                <a:solidFill>
                  <a:srgbClr val="00B050"/>
                </a:solidFill>
              </a:rPr>
              <a:t> </a:t>
            </a:r>
            <a:r>
              <a:rPr lang="en-US">
                <a:solidFill>
                  <a:schemeClr val="tx1"/>
                </a:solidFill>
              </a:rPr>
              <a:t>target =</a:t>
            </a:r>
            <a:r>
              <a:rPr lang="en-US">
                <a:solidFill>
                  <a:srgbClr val="00B050"/>
                </a:solidFill>
              </a:rPr>
              <a:t> false</a:t>
            </a:r>
            <a:r>
              <a:rPr lang="en-US">
                <a:solidFill>
                  <a:schemeClr val="tx1"/>
                </a:solidFill>
              </a:rPr>
              <a:t>; </a:t>
            </a:r>
            <a:r>
              <a:rPr lang="en-US" dirty="0">
                <a:solidFill>
                  <a:srgbClr val="00B050"/>
                </a:solidFill>
              </a:rPr>
              <a:t>    </a:t>
            </a:r>
          </a:p>
          <a:p>
            <a:r>
              <a:rPr lang="en-US">
                <a:solidFill>
                  <a:srgbClr val="CA8600"/>
                </a:solidFill>
              </a:rPr>
              <a:t>string </a:t>
            </a:r>
            <a:r>
              <a:rPr lang="en-US">
                <a:solidFill>
                  <a:schemeClr val="tx1"/>
                </a:solidFill>
              </a:rPr>
              <a:t>robot</a:t>
            </a:r>
            <a:r>
              <a:rPr lang="en-US" dirty="0">
                <a:solidFill>
                  <a:srgbClr val="00B050"/>
                </a:solidFill>
              </a:rPr>
              <a:t> </a:t>
            </a:r>
            <a:r>
              <a:rPr lang="en-US">
                <a:solidFill>
                  <a:schemeClr val="tx1"/>
                </a:solidFill>
              </a:rPr>
              <a:t>=</a:t>
            </a:r>
            <a:r>
              <a:rPr lang="en-US">
                <a:solidFill>
                  <a:srgbClr val="00B050"/>
                </a:solidFill>
              </a:rPr>
              <a:t> "Tim"</a:t>
            </a:r>
            <a:r>
              <a:rPr lang="en-US">
                <a:solidFill>
                  <a:schemeClr val="tx1"/>
                </a:solidFill>
              </a:rPr>
              <a:t>; </a:t>
            </a:r>
            <a:r>
              <a:rPr lang="en-US" dirty="0">
                <a:solidFill>
                  <a:srgbClr val="00B050"/>
                </a:solidFill>
              </a:rPr>
              <a:t>    </a:t>
            </a:r>
          </a:p>
        </p:txBody>
      </p:sp>
      <p:sp>
        <p:nvSpPr>
          <p:cNvPr id="15" name="TextBox 14">
            <a:extLst>
              <a:ext uri="{FF2B5EF4-FFF2-40B4-BE49-F238E27FC236}">
                <a16:creationId xmlns:a16="http://schemas.microsoft.com/office/drawing/2014/main" id="{418895A7-088C-4756-9849-E9D0CE56D21E}"/>
              </a:ext>
            </a:extLst>
          </p:cNvPr>
          <p:cNvSpPr txBox="1"/>
          <p:nvPr/>
        </p:nvSpPr>
        <p:spPr>
          <a:xfrm>
            <a:off x="229994" y="5058470"/>
            <a:ext cx="38471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Naming variables in C++:</a:t>
            </a:r>
            <a:endParaRPr lang="en-US"/>
          </a:p>
        </p:txBody>
      </p:sp>
      <p:sp>
        <p:nvSpPr>
          <p:cNvPr id="16" name="TextBox 15">
            <a:extLst>
              <a:ext uri="{FF2B5EF4-FFF2-40B4-BE49-F238E27FC236}">
                <a16:creationId xmlns:a16="http://schemas.microsoft.com/office/drawing/2014/main" id="{D837372D-CC77-4BDA-A017-05DFF1B49EF9}"/>
              </a:ext>
            </a:extLst>
          </p:cNvPr>
          <p:cNvSpPr txBox="1"/>
          <p:nvPr/>
        </p:nvSpPr>
        <p:spPr>
          <a:xfrm>
            <a:off x="234175" y="5397189"/>
            <a:ext cx="390292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Giving variables good names in an integral part of having "good" code. At one point or another someone else will look at your code, it is important that they can read and understand your </a:t>
            </a:r>
            <a:r>
              <a:rPr lang="en-US">
                <a:solidFill>
                  <a:schemeClr val="tx1"/>
                </a:solidFill>
              </a:rPr>
              <a:t>code. For example, </a:t>
            </a:r>
            <a:endParaRPr lang="en-US" dirty="0">
              <a:solidFill>
                <a:schemeClr val="tx1"/>
              </a:solidFill>
            </a:endParaRPr>
          </a:p>
        </p:txBody>
      </p:sp>
    </p:spTree>
    <p:extLst>
      <p:ext uri="{BB962C8B-B14F-4D97-AF65-F5344CB8AC3E}">
        <p14:creationId xmlns:p14="http://schemas.microsoft.com/office/powerpoint/2010/main" val="406858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692507" y="251948"/>
            <a:ext cx="7748693" cy="739775"/>
          </a:xfrm>
          <a:prstGeom prst="rect">
            <a:avLst/>
          </a:prstGeom>
          <a:noFill/>
          <a:ln>
            <a:noFill/>
          </a:ln>
        </p:spPr>
        <p:txBody>
          <a:bodyPr spcFirstLastPara="1" wrap="square" lIns="91425" tIns="45700" rIns="91425" bIns="45700" anchor="ctr" anchorCtr="0">
            <a:noAutofit/>
          </a:bodyPr>
          <a:lstStyle/>
          <a:p>
            <a:r>
              <a:rPr lang="en-US" sz="4800" u="sng" dirty="0"/>
              <a:t>Controlling Program Flow</a:t>
            </a:r>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8</a:t>
            </a:fld>
            <a:endParaRPr/>
          </a:p>
        </p:txBody>
      </p:sp>
      <p:sp>
        <p:nvSpPr>
          <p:cNvPr id="5" name="TextBox 4">
            <a:extLst>
              <a:ext uri="{FF2B5EF4-FFF2-40B4-BE49-F238E27FC236}">
                <a16:creationId xmlns:a16="http://schemas.microsoft.com/office/drawing/2014/main" id="{F482450E-D03D-4607-B665-38E4FB28B9E7}"/>
              </a:ext>
            </a:extLst>
          </p:cNvPr>
          <p:cNvSpPr txBox="1"/>
          <p:nvPr/>
        </p:nvSpPr>
        <p:spPr>
          <a:xfrm>
            <a:off x="126190" y="1303826"/>
            <a:ext cx="88875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One advantage of programming is the ability to make unbiased decision based on the raw data along with the ability to do repetitive tasks. </a:t>
            </a:r>
            <a:endParaRPr lang="en-US" dirty="0"/>
          </a:p>
        </p:txBody>
      </p:sp>
      <p:sp>
        <p:nvSpPr>
          <p:cNvPr id="16" name="TextBox 15">
            <a:extLst>
              <a:ext uri="{FF2B5EF4-FFF2-40B4-BE49-F238E27FC236}">
                <a16:creationId xmlns:a16="http://schemas.microsoft.com/office/drawing/2014/main" id="{D837372D-CC77-4BDA-A017-05DFF1B49EF9}"/>
              </a:ext>
            </a:extLst>
          </p:cNvPr>
          <p:cNvSpPr txBox="1"/>
          <p:nvPr/>
        </p:nvSpPr>
        <p:spPr>
          <a:xfrm>
            <a:off x="1072824" y="2554419"/>
            <a:ext cx="715621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tx1"/>
                </a:solidFill>
              </a:rPr>
              <a:t>In order to control the flow of the program we must be familiar with some different key terms. Each of the following term will be elaborated on:</a:t>
            </a:r>
          </a:p>
        </p:txBody>
      </p:sp>
      <p:sp>
        <p:nvSpPr>
          <p:cNvPr id="13" name="TextBox 12">
            <a:extLst>
              <a:ext uri="{FF2B5EF4-FFF2-40B4-BE49-F238E27FC236}">
                <a16:creationId xmlns:a16="http://schemas.microsoft.com/office/drawing/2014/main" id="{DD69BE0D-EE1D-4CDC-BB2A-D8E827622737}"/>
              </a:ext>
            </a:extLst>
          </p:cNvPr>
          <p:cNvSpPr txBox="1"/>
          <p:nvPr/>
        </p:nvSpPr>
        <p:spPr>
          <a:xfrm rot="10800000" flipV="1">
            <a:off x="3964099" y="3427861"/>
            <a:ext cx="137566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tx1"/>
                </a:solidFill>
              </a:rPr>
              <a:t>If</a:t>
            </a:r>
          </a:p>
          <a:p>
            <a:r>
              <a:rPr lang="en-US" sz="1600" dirty="0">
                <a:solidFill>
                  <a:schemeClr val="tx1"/>
                </a:solidFill>
              </a:rPr>
              <a:t>If-Then-Else</a:t>
            </a:r>
          </a:p>
          <a:p>
            <a:r>
              <a:rPr lang="en-US" sz="1600" dirty="0">
                <a:solidFill>
                  <a:schemeClr val="tx1"/>
                </a:solidFill>
              </a:rPr>
              <a:t>Switch </a:t>
            </a:r>
          </a:p>
          <a:p>
            <a:r>
              <a:rPr lang="en-US" sz="1600" dirty="0">
                <a:solidFill>
                  <a:schemeClr val="tx1"/>
                </a:solidFill>
              </a:rPr>
              <a:t>While</a:t>
            </a:r>
            <a:br>
              <a:rPr lang="en-US" sz="1600" dirty="0">
                <a:solidFill>
                  <a:schemeClr val="tx1"/>
                </a:solidFill>
              </a:rPr>
            </a:br>
            <a:r>
              <a:rPr lang="en-US" sz="1600" dirty="0">
                <a:solidFill>
                  <a:schemeClr val="tx1"/>
                </a:solidFill>
              </a:rPr>
              <a:t>Do-While</a:t>
            </a:r>
          </a:p>
          <a:p>
            <a:r>
              <a:rPr lang="en-US" sz="1600" dirty="0">
                <a:solidFill>
                  <a:schemeClr val="tx1"/>
                </a:solidFill>
              </a:rPr>
              <a:t>For</a:t>
            </a:r>
          </a:p>
        </p:txBody>
      </p:sp>
    </p:spTree>
    <p:extLst>
      <p:ext uri="{BB962C8B-B14F-4D97-AF65-F5344CB8AC3E}">
        <p14:creationId xmlns:p14="http://schemas.microsoft.com/office/powerpoint/2010/main" val="358171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424205" y="240708"/>
            <a:ext cx="2285298" cy="739775"/>
          </a:xfrm>
          <a:prstGeom prst="rect">
            <a:avLst/>
          </a:prstGeom>
          <a:noFill/>
          <a:ln>
            <a:noFill/>
          </a:ln>
        </p:spPr>
        <p:txBody>
          <a:bodyPr spcFirstLastPara="1" wrap="square" lIns="91425" tIns="45700" rIns="91425" bIns="45700" anchor="ctr" anchorCtr="0">
            <a:noAutofit/>
          </a:bodyPr>
          <a:lstStyle/>
          <a:p>
            <a:r>
              <a:rPr lang="en-US" sz="4800" u="sng" dirty="0"/>
              <a:t>If Loop</a:t>
            </a:r>
          </a:p>
        </p:txBody>
      </p:sp>
      <p:sp>
        <p:nvSpPr>
          <p:cNvPr id="118" name="Google Shape;11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9</a:t>
            </a:fld>
            <a:endParaRPr/>
          </a:p>
        </p:txBody>
      </p:sp>
      <p:sp>
        <p:nvSpPr>
          <p:cNvPr id="5" name="TextBox 4">
            <a:extLst>
              <a:ext uri="{FF2B5EF4-FFF2-40B4-BE49-F238E27FC236}">
                <a16:creationId xmlns:a16="http://schemas.microsoft.com/office/drawing/2014/main" id="{F482450E-D03D-4607-B665-38E4FB28B9E7}"/>
              </a:ext>
            </a:extLst>
          </p:cNvPr>
          <p:cNvSpPr txBox="1"/>
          <p:nvPr/>
        </p:nvSpPr>
        <p:spPr>
          <a:xfrm>
            <a:off x="257808" y="1054444"/>
            <a:ext cx="888752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When programming we may want a command to occur only </a:t>
            </a:r>
            <a:r>
              <a:rPr lang="en-US" sz="2000" b="1" i="1" u="sng" dirty="0"/>
              <a:t>if</a:t>
            </a:r>
            <a:r>
              <a:rPr lang="en-US" sz="2000" b="1" dirty="0"/>
              <a:t> something happens. In programing we must break this down into different parts. There is a condition, if this condition is true, we want something to occur. Then there are the commands we want to occur. </a:t>
            </a:r>
          </a:p>
        </p:txBody>
      </p:sp>
      <p:sp>
        <p:nvSpPr>
          <p:cNvPr id="16" name="TextBox 15">
            <a:extLst>
              <a:ext uri="{FF2B5EF4-FFF2-40B4-BE49-F238E27FC236}">
                <a16:creationId xmlns:a16="http://schemas.microsoft.com/office/drawing/2014/main" id="{D837372D-CC77-4BDA-A017-05DFF1B49EF9}"/>
              </a:ext>
            </a:extLst>
          </p:cNvPr>
          <p:cNvSpPr txBox="1"/>
          <p:nvPr/>
        </p:nvSpPr>
        <p:spPr>
          <a:xfrm>
            <a:off x="211097" y="2603564"/>
            <a:ext cx="28037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The syntax for a if loop in C++ is:</a:t>
            </a:r>
          </a:p>
        </p:txBody>
      </p:sp>
      <p:sp>
        <p:nvSpPr>
          <p:cNvPr id="2" name="TextBox 1">
            <a:extLst>
              <a:ext uri="{FF2B5EF4-FFF2-40B4-BE49-F238E27FC236}">
                <a16:creationId xmlns:a16="http://schemas.microsoft.com/office/drawing/2014/main" id="{802758DF-BED1-4EE1-B10A-4420E30904D6}"/>
              </a:ext>
            </a:extLst>
          </p:cNvPr>
          <p:cNvSpPr txBox="1"/>
          <p:nvPr/>
        </p:nvSpPr>
        <p:spPr>
          <a:xfrm>
            <a:off x="328384" y="2969081"/>
            <a:ext cx="2009955" cy="738664"/>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if (condition) {</a:t>
            </a:r>
            <a:endParaRPr lang="en-US" dirty="0"/>
          </a:p>
          <a:p>
            <a:r>
              <a:rPr lang="en-US" dirty="0">
                <a:solidFill>
                  <a:srgbClr val="CA8600"/>
                </a:solidFill>
              </a:rPr>
              <a:t>    //run this command</a:t>
            </a:r>
          </a:p>
          <a:p>
            <a:r>
              <a:rPr lang="en-US" dirty="0">
                <a:solidFill>
                  <a:srgbClr val="CA8600"/>
                </a:solidFill>
              </a:rPr>
              <a:t>}</a:t>
            </a:r>
            <a:endParaRPr lang="en-US" dirty="0"/>
          </a:p>
        </p:txBody>
      </p:sp>
      <p:sp>
        <p:nvSpPr>
          <p:cNvPr id="9" name="TextBox 8">
            <a:extLst>
              <a:ext uri="{FF2B5EF4-FFF2-40B4-BE49-F238E27FC236}">
                <a16:creationId xmlns:a16="http://schemas.microsoft.com/office/drawing/2014/main" id="{90D82175-DC7B-4352-897E-FBE913FBC01A}"/>
              </a:ext>
            </a:extLst>
          </p:cNvPr>
          <p:cNvSpPr txBox="1"/>
          <p:nvPr/>
        </p:nvSpPr>
        <p:spPr>
          <a:xfrm>
            <a:off x="2713150" y="4801710"/>
            <a:ext cx="37239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Here are some example of working if loops:</a:t>
            </a:r>
          </a:p>
        </p:txBody>
      </p:sp>
      <p:sp>
        <p:nvSpPr>
          <p:cNvPr id="17" name="TextBox 16">
            <a:extLst>
              <a:ext uri="{FF2B5EF4-FFF2-40B4-BE49-F238E27FC236}">
                <a16:creationId xmlns:a16="http://schemas.microsoft.com/office/drawing/2014/main" id="{AC8CD247-352E-4060-8769-3E8794DDFF45}"/>
              </a:ext>
            </a:extLst>
          </p:cNvPr>
          <p:cNvSpPr txBox="1"/>
          <p:nvPr/>
        </p:nvSpPr>
        <p:spPr>
          <a:xfrm>
            <a:off x="944034" y="5448784"/>
            <a:ext cx="2800710" cy="738664"/>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if (auxiliary-&gt;GetRawButton(7)) {</a:t>
            </a:r>
            <a:endParaRPr lang="en-US" dirty="0"/>
          </a:p>
          <a:p>
            <a:r>
              <a:rPr lang="en-US" dirty="0">
                <a:solidFill>
                  <a:srgbClr val="CA8600"/>
                </a:solidFill>
              </a:rPr>
              <a:t>    </a:t>
            </a:r>
            <a:r>
              <a:rPr lang="en-US" err="1">
                <a:solidFill>
                  <a:srgbClr val="CA8600"/>
                </a:solidFill>
              </a:rPr>
              <a:t>ClimberTrack</a:t>
            </a:r>
            <a:r>
              <a:rPr lang="en-US" dirty="0">
                <a:solidFill>
                  <a:srgbClr val="CA8600"/>
                </a:solidFill>
              </a:rPr>
              <a:t>-&gt;Set(8);</a:t>
            </a:r>
          </a:p>
          <a:p>
            <a:r>
              <a:rPr lang="en-US" dirty="0">
                <a:solidFill>
                  <a:srgbClr val="CA8600"/>
                </a:solidFill>
              </a:rPr>
              <a:t>}</a:t>
            </a:r>
            <a:endParaRPr lang="en-US" dirty="0"/>
          </a:p>
        </p:txBody>
      </p:sp>
      <p:sp>
        <p:nvSpPr>
          <p:cNvPr id="19" name="TextBox 18">
            <a:extLst>
              <a:ext uri="{FF2B5EF4-FFF2-40B4-BE49-F238E27FC236}">
                <a16:creationId xmlns:a16="http://schemas.microsoft.com/office/drawing/2014/main" id="{F3E36C38-D8A2-4FD4-945D-10F38150EAA4}"/>
              </a:ext>
            </a:extLst>
          </p:cNvPr>
          <p:cNvSpPr txBox="1"/>
          <p:nvPr/>
        </p:nvSpPr>
        <p:spPr>
          <a:xfrm>
            <a:off x="4289999" y="5448783"/>
            <a:ext cx="4281576" cy="738664"/>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if (drive-&gt;GetRawButton(5)) {</a:t>
            </a:r>
            <a:endParaRPr lang="en-US" dirty="0"/>
          </a:p>
          <a:p>
            <a:r>
              <a:rPr lang="en-US" dirty="0">
                <a:solidFill>
                  <a:srgbClr val="CA8600"/>
                </a:solidFill>
              </a:rPr>
              <a:t>   </a:t>
            </a:r>
            <a:r>
              <a:rPr lang="en-US" err="1">
                <a:solidFill>
                  <a:srgbClr val="CA8600"/>
                </a:solidFill>
              </a:rPr>
              <a:t>Jacks.Set</a:t>
            </a:r>
            <a:r>
              <a:rPr lang="en-US" dirty="0">
                <a:solidFill>
                  <a:srgbClr val="CA8600"/>
                </a:solidFill>
              </a:rPr>
              <a:t>(</a:t>
            </a:r>
            <a:r>
              <a:rPr lang="en-US" err="1">
                <a:solidFill>
                  <a:srgbClr val="CA8600"/>
                </a:solidFill>
              </a:rPr>
              <a:t>frc</a:t>
            </a:r>
            <a:r>
              <a:rPr lang="en-US" dirty="0">
                <a:solidFill>
                  <a:srgbClr val="CA8600"/>
                </a:solidFill>
              </a:rPr>
              <a:t>::</a:t>
            </a:r>
            <a:r>
              <a:rPr lang="en-US" err="1">
                <a:solidFill>
                  <a:srgbClr val="CA8600"/>
                </a:solidFill>
              </a:rPr>
              <a:t>DoubleSolenoid</a:t>
            </a:r>
            <a:r>
              <a:rPr lang="en-US" dirty="0">
                <a:solidFill>
                  <a:srgbClr val="CA8600"/>
                </a:solidFill>
              </a:rPr>
              <a:t>::Value::</a:t>
            </a:r>
            <a:r>
              <a:rPr lang="en-US" err="1">
                <a:solidFill>
                  <a:srgbClr val="CA8600"/>
                </a:solidFill>
              </a:rPr>
              <a:t>lkForward</a:t>
            </a:r>
            <a:r>
              <a:rPr lang="en-US" dirty="0">
                <a:solidFill>
                  <a:srgbClr val="CA8600"/>
                </a:solidFill>
              </a:rPr>
              <a:t>);</a:t>
            </a:r>
          </a:p>
          <a:p>
            <a:r>
              <a:rPr lang="en-US" dirty="0">
                <a:solidFill>
                  <a:srgbClr val="CA8600"/>
                </a:solidFill>
              </a:rPr>
              <a:t>}</a:t>
            </a:r>
            <a:endParaRPr lang="en-US" dirty="0"/>
          </a:p>
        </p:txBody>
      </p:sp>
      <p:sp>
        <p:nvSpPr>
          <p:cNvPr id="10" name="TextBox 9">
            <a:extLst>
              <a:ext uri="{FF2B5EF4-FFF2-40B4-BE49-F238E27FC236}">
                <a16:creationId xmlns:a16="http://schemas.microsoft.com/office/drawing/2014/main" id="{5726EE86-3D08-4F43-B6AD-EE650E9EBBC3}"/>
              </a:ext>
            </a:extLst>
          </p:cNvPr>
          <p:cNvSpPr txBox="1"/>
          <p:nvPr/>
        </p:nvSpPr>
        <p:spPr>
          <a:xfrm>
            <a:off x="3874579" y="2541217"/>
            <a:ext cx="508979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The condition can be any statement such as "a&gt;b","a==b","a&lt;=b","a!=b". Conditions can also be combined </a:t>
            </a:r>
            <a:r>
              <a:rPr lang="en-US">
                <a:solidFill>
                  <a:schemeClr val="tx1"/>
                </a:solidFill>
              </a:rPr>
              <a:t>to create more complex criteria:</a:t>
            </a:r>
          </a:p>
        </p:txBody>
      </p:sp>
      <p:sp>
        <p:nvSpPr>
          <p:cNvPr id="11" name="TextBox 10">
            <a:extLst>
              <a:ext uri="{FF2B5EF4-FFF2-40B4-BE49-F238E27FC236}">
                <a16:creationId xmlns:a16="http://schemas.microsoft.com/office/drawing/2014/main" id="{7808D0EC-89B4-45D1-83B9-9FBF1FB58FF8}"/>
              </a:ext>
            </a:extLst>
          </p:cNvPr>
          <p:cNvSpPr txBox="1"/>
          <p:nvPr/>
        </p:nvSpPr>
        <p:spPr>
          <a:xfrm>
            <a:off x="4574279" y="3273035"/>
            <a:ext cx="2714445" cy="738664"/>
          </a:xfrm>
          <a:prstGeom prst="rect">
            <a:avLst/>
          </a:prstGeom>
          <a:solidFill>
            <a:srgbClr val="EEFFCC"/>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A8600"/>
                </a:solidFill>
              </a:rPr>
              <a:t>if ( (a==b || (b==c) &amp;&amp; (c==d) ){</a:t>
            </a:r>
            <a:endParaRPr lang="en-US" dirty="0"/>
          </a:p>
          <a:p>
            <a:r>
              <a:rPr lang="en-US" dirty="0">
                <a:solidFill>
                  <a:srgbClr val="CA8600"/>
                </a:solidFill>
              </a:rPr>
              <a:t>    //run this command</a:t>
            </a:r>
          </a:p>
          <a:p>
            <a:r>
              <a:rPr lang="en-US" dirty="0">
                <a:solidFill>
                  <a:srgbClr val="CA8600"/>
                </a:solidFill>
              </a:rPr>
              <a:t>}</a:t>
            </a:r>
            <a:endParaRPr lang="en-US" dirty="0"/>
          </a:p>
        </p:txBody>
      </p:sp>
      <p:sp>
        <p:nvSpPr>
          <p:cNvPr id="12" name="TextBox 11">
            <a:extLst>
              <a:ext uri="{FF2B5EF4-FFF2-40B4-BE49-F238E27FC236}">
                <a16:creationId xmlns:a16="http://schemas.microsoft.com/office/drawing/2014/main" id="{772828E6-A0BF-4232-B485-4C796112BA37}"/>
              </a:ext>
            </a:extLst>
          </p:cNvPr>
          <p:cNvSpPr txBox="1"/>
          <p:nvPr/>
        </p:nvSpPr>
        <p:spPr>
          <a:xfrm>
            <a:off x="5490450" y="4060381"/>
            <a:ext cx="31776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solidFill>
              </a:rPr>
              <a:t>"||" means "or" and "&amp;&amp;" means "and"</a:t>
            </a:r>
          </a:p>
        </p:txBody>
      </p:sp>
    </p:spTree>
    <p:extLst>
      <p:ext uri="{BB962C8B-B14F-4D97-AF65-F5344CB8AC3E}">
        <p14:creationId xmlns:p14="http://schemas.microsoft.com/office/powerpoint/2010/main" val="334974293"/>
      </p:ext>
    </p:extLst>
  </p:cSld>
  <p:clrMapOvr>
    <a:masterClrMapping/>
  </p:clrMapOvr>
</p:sld>
</file>

<file path=ppt/theme/theme1.xml><?xml version="1.0" encoding="utf-8"?>
<a:theme xmlns:a="http://schemas.openxmlformats.org/drawingml/2006/main" name="BrushVTI">
  <a:themeElements>
    <a:clrScheme name="Custom 17">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BrushVTI</vt:lpstr>
      <vt:lpstr>Introduction to Programming with C++</vt:lpstr>
      <vt:lpstr>What are some benefits to programming with C++ in FRC?</vt:lpstr>
      <vt:lpstr>Setting Up Visual Studio Code</vt:lpstr>
      <vt:lpstr>Setting Up Visual Studio Code</vt:lpstr>
      <vt:lpstr>Making Your First Program </vt:lpstr>
      <vt:lpstr>#includes</vt:lpstr>
      <vt:lpstr>Data Types</vt:lpstr>
      <vt:lpstr>Controlling Program Flow</vt:lpstr>
      <vt:lpstr>If Loop</vt:lpstr>
      <vt:lpstr>If-Else Loop</vt:lpstr>
      <vt:lpstr>Switch</vt:lpstr>
      <vt:lpstr>While</vt:lpstr>
      <vt:lpstr>For</vt:lpstr>
      <vt:lpstr>Functions - Declarations</vt:lpstr>
      <vt:lpstr>Functions - Definitions</vt:lpstr>
      <vt:lpstr>Joysticks</vt:lpstr>
      <vt:lpstr>Declaring Motors</vt:lpstr>
      <vt:lpstr>Motor Speed</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 with C++</dc:title>
  <dc:creator>Srinivasan Seshan</dc:creator>
  <cp:revision>1008</cp:revision>
  <dcterms:created xsi:type="dcterms:W3CDTF">2020-03-03T17:05:41Z</dcterms:created>
  <dcterms:modified xsi:type="dcterms:W3CDTF">2020-05-29T17:32:08Z</dcterms:modified>
</cp:coreProperties>
</file>