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67" r:id="rId3"/>
    <p:sldId id="270" r:id="rId4"/>
    <p:sldId id="271" r:id="rId5"/>
    <p:sldId id="273" r:id="rId6"/>
    <p:sldId id="268" r:id="rId7"/>
    <p:sldId id="269" r:id="rId8"/>
    <p:sldId id="263" r:id="rId9"/>
    <p:sldId id="27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6C9A9-371F-4257-AEBC-CF509F0FBBC9}" v="4517" dt="2020-06-02T20:47:17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0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05D45-2BCB-7D45-A4DC-3AF42B1AEA7C}" type="datetimeFigureOut">
              <a:rPr lang="en-US" smtClean="0"/>
              <a:t>6/9/20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32E23-AAD2-3D4F-B193-31CA6C6F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1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B0D405-B8F0-F948-B2DC-9AA464B22AC1}" type="datetime1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6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530802-A795-5747-A182-6B03F1EBC304}" type="datetime1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7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D50E0E-A9F1-FB42-ADBB-EDE1E6B27479}" type="datetime1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30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0E0F62-236C-6D40-B03E-8657E368AB0D}" type="datetime1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365125"/>
            <a:ext cx="8663940" cy="739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249680"/>
            <a:ext cx="8663940" cy="5029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0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5D573-0D16-294D-8030-D4942726067A}" type="datetime1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100"/>
            </a:lvl1pPr>
          </a:lstStyle>
          <a:p>
            <a:r>
              <a:rPr lang="en-US"/>
              <a:t>Copyright 2020 FRCTutorials.com (Last edit 3/4/2020)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860" y="6356350"/>
            <a:ext cx="51816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7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63BB5A-2DEC-3947-BF15-355EACA9DA7E}" type="datetime1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3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B2D4-040A-3E4F-B319-B23E07EE4757}" type="datetime1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0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C86DC-8D3A-C54D-9D3C-414A908A6ADF}" type="datetime1">
              <a:rPr lang="en-US" smtClean="0"/>
              <a:t>6/9/20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7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6AB757-4471-4C4E-93F0-D01CCC335186}" type="datetime1">
              <a:rPr lang="en-US" smtClean="0"/>
              <a:t>6/9/20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4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6B4F35-454D-E844-AA68-A003B59CB69D}" type="datetime1">
              <a:rPr lang="en-US" smtClean="0"/>
              <a:t>6/9/20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5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5F534-ECE2-B745-8223-15325D418892}" type="datetime1">
              <a:rPr lang="en-US" smtClean="0"/>
              <a:t>6/9/20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3/4/2020)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4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D45EDE-3D52-5741-BCAE-39EAC69E599F}" type="datetime1">
              <a:rPr lang="en-US" smtClean="0"/>
              <a:t>6/9/20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Copyright 2020 FRCTutorials.com (Last edit 3/4/2020)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0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36526"/>
            <a:ext cx="8747760" cy="835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1074420"/>
            <a:ext cx="8747760" cy="5189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64380" y="6365240"/>
            <a:ext cx="952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64C05-27EE-7E4D-9D71-4F5858FFD300}" type="datetime1">
              <a:rPr lang="en-US" smtClean="0"/>
              <a:t>6/9/20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500" y="63512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2020 FRCTutorials.com (Last edit 3/4/2020)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6780" y="6369049"/>
            <a:ext cx="411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1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3" r:id="rId11"/>
    <p:sldLayoutId id="214748367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team@droidsrobotics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medepot.com/s/drill%2520press?NCNI-5" TargetMode="External"/><Relationship Id="rId2" Type="http://schemas.openxmlformats.org/officeDocument/2006/relationships/hyperlink" Target="https://www.homedepot.com/b/Tools-Power-Tools-Saws-Band-Saws-Stationary-Band-Saws/N-5yc1vZc3w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omedepot.com/p/Milwaukee-SAE-Metric-Combination-Ratcheting-Wrench-Mechanics-Tool-Set-30-Piece-48-22-9416-48-22-9516/309800942" TargetMode="External"/><Relationship Id="rId5" Type="http://schemas.openxmlformats.org/officeDocument/2006/relationships/hyperlink" Target="https://www.amazon.com/AmazonBasics-Hex-Allen-Wrench-Ball/dp/B0776C2D6H" TargetMode="External"/><Relationship Id="rId4" Type="http://schemas.openxmlformats.org/officeDocument/2006/relationships/hyperlink" Target="https://www.homedepot.com/s/drill%2520bits?NCNI-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DEWALT-Right-Cordless-Driver-DCD740C1/dp/B0052MII3C/ref=sr_1_3?dchild=1&amp;keywords=right+angle+drill&amp;qid=1591126331&amp;s=hi&amp;sr=1-3" TargetMode="External"/><Relationship Id="rId2" Type="http://schemas.openxmlformats.org/officeDocument/2006/relationships/hyperlink" Target="https://www.amazon.com/CREMAX-Magnetic-Screwdriver-Cushion-Phillips/dp/B07K1C744B?ref_=s9_apbd_orecs_hd_bw_b2Jwu&amp;pf_rd_r=QVWH5WXS4FCVS51XQR07&amp;pf_rd_p=6e4d9b8c-4111-590f-8aaf-f17fa8bd5a04&amp;pf_rd_s=merchandised-search-10&amp;pf_rd_t=BROWSE&amp;pf_rd_i=5533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com/URGENEX-Rivet-Riveter-Rivets-Professional/dp/B08357W8RN/ref=sr_1_2?dchild=1&amp;keywords=rivet+gun&amp;qid=1591126414&amp;sr=8-2" TargetMode="External"/><Relationship Id="rId5" Type="http://schemas.openxmlformats.org/officeDocument/2006/relationships/hyperlink" Target="https://www.amazon.com/DEWALT-DCV517B-Baretool-Cordless-Portable/dp/B01CKIZ8BA/ref=sr_1_1?dchild=1&amp;keywords=vacuum+cleaner+dewalt&amp;qid=1591126453&amp;s=hi&amp;sr=1-1" TargetMode="External"/><Relationship Id="rId4" Type="http://schemas.openxmlformats.org/officeDocument/2006/relationships/hyperlink" Target="https://www.amazon.com/DCD777C2-Controlador-taladro-compacto-escobillas/dp/B01J7UPHIS/ref=sr_1_3?dchild=1&amp;keywords=drill+dewalt&amp;qid=1591126483&amp;s=hi&amp;sr=1-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DC40C0-E1A7-4F68-ACE9-8D5E7B1F3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566B69-4C0B-443D-9422-FEE42F1CA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BE0A882E-BEF2-4019-8A28-318E0E2FB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255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560655 w 12192000"/>
              <a:gd name="connsiteY3" fmla="*/ 6858000 h 6858000"/>
              <a:gd name="connsiteX4" fmla="*/ 11572884 w 12192000"/>
              <a:gd name="connsiteY4" fmla="*/ 6759738 h 6858000"/>
              <a:gd name="connsiteX5" fmla="*/ 11812292 w 12192000"/>
              <a:gd name="connsiteY5" fmla="*/ 6532282 h 6858000"/>
              <a:gd name="connsiteX6" fmla="*/ 11956995 w 12192000"/>
              <a:gd name="connsiteY6" fmla="*/ 6386992 h 6858000"/>
              <a:gd name="connsiteX7" fmla="*/ 11801234 w 12192000"/>
              <a:gd name="connsiteY7" fmla="*/ 6284788 h 6858000"/>
              <a:gd name="connsiteX8" fmla="*/ 11856520 w 12192000"/>
              <a:gd name="connsiteY8" fmla="*/ 6193604 h 6858000"/>
              <a:gd name="connsiteX9" fmla="*/ 11722875 w 12192000"/>
              <a:gd name="connsiteY9" fmla="*/ 5956630 h 6858000"/>
              <a:gd name="connsiteX10" fmla="*/ 11763258 w 12192000"/>
              <a:gd name="connsiteY10" fmla="*/ 5635988 h 6858000"/>
              <a:gd name="connsiteX11" fmla="*/ 11706050 w 12192000"/>
              <a:gd name="connsiteY11" fmla="*/ 5351418 h 6858000"/>
              <a:gd name="connsiteX12" fmla="*/ 11697876 w 12192000"/>
              <a:gd name="connsiteY12" fmla="*/ 4763241 h 6858000"/>
              <a:gd name="connsiteX13" fmla="*/ 11776236 w 12192000"/>
              <a:gd name="connsiteY13" fmla="*/ 4730675 h 6858000"/>
              <a:gd name="connsiteX14" fmla="*/ 11868540 w 12192000"/>
              <a:gd name="connsiteY14" fmla="*/ 4584884 h 6858000"/>
              <a:gd name="connsiteX15" fmla="*/ 11898825 w 12192000"/>
              <a:gd name="connsiteY15" fmla="*/ 4517749 h 6858000"/>
              <a:gd name="connsiteX16" fmla="*/ 11897864 w 12192000"/>
              <a:gd name="connsiteY16" fmla="*/ 4375464 h 6858000"/>
              <a:gd name="connsiteX17" fmla="*/ 11854116 w 12192000"/>
              <a:gd name="connsiteY17" fmla="*/ 4311838 h 6858000"/>
              <a:gd name="connsiteX18" fmla="*/ 11901709 w 12192000"/>
              <a:gd name="connsiteY18" fmla="*/ 4203620 h 6858000"/>
              <a:gd name="connsiteX19" fmla="*/ 11974782 w 12192000"/>
              <a:gd name="connsiteY19" fmla="*/ 4114442 h 6858000"/>
              <a:gd name="connsiteX20" fmla="*/ 11932476 w 12192000"/>
              <a:gd name="connsiteY20" fmla="*/ 4024762 h 6858000"/>
              <a:gd name="connsiteX21" fmla="*/ 11885365 w 12192000"/>
              <a:gd name="connsiteY21" fmla="*/ 3939592 h 6858000"/>
              <a:gd name="connsiteX22" fmla="*/ 11751719 w 12192000"/>
              <a:gd name="connsiteY22" fmla="*/ 3749211 h 6858000"/>
              <a:gd name="connsiteX23" fmla="*/ 11513754 w 12192000"/>
              <a:gd name="connsiteY23" fmla="*/ 3604420 h 6858000"/>
              <a:gd name="connsiteX24" fmla="*/ 11220504 w 12192000"/>
              <a:gd name="connsiteY24" fmla="*/ 3488188 h 6858000"/>
              <a:gd name="connsiteX25" fmla="*/ 11312805 w 12192000"/>
              <a:gd name="connsiteY25" fmla="*/ 3414541 h 6858000"/>
              <a:gd name="connsiteX26" fmla="*/ 10805146 w 12192000"/>
              <a:gd name="connsiteY26" fmla="*/ 3277767 h 6858000"/>
              <a:gd name="connsiteX27" fmla="*/ 11234926 w 12192000"/>
              <a:gd name="connsiteY27" fmla="*/ 3203117 h 6858000"/>
              <a:gd name="connsiteX28" fmla="*/ 11204640 w 12192000"/>
              <a:gd name="connsiteY28" fmla="*/ 3174060 h 6858000"/>
              <a:gd name="connsiteX29" fmla="*/ 11174834 w 12192000"/>
              <a:gd name="connsiteY29" fmla="*/ 3143498 h 6858000"/>
              <a:gd name="connsiteX30" fmla="*/ 11400780 w 12192000"/>
              <a:gd name="connsiteY30" fmla="*/ 3099410 h 6858000"/>
              <a:gd name="connsiteX31" fmla="*/ 11297902 w 12192000"/>
              <a:gd name="connsiteY31" fmla="*/ 3041793 h 6858000"/>
              <a:gd name="connsiteX32" fmla="*/ 11485870 w 12192000"/>
              <a:gd name="connsiteY32" fmla="*/ 3021253 h 6858000"/>
              <a:gd name="connsiteX33" fmla="*/ 11513754 w 12192000"/>
              <a:gd name="connsiteY33" fmla="*/ 2944098 h 6858000"/>
              <a:gd name="connsiteX34" fmla="*/ 11405107 w 12192000"/>
              <a:gd name="connsiteY34" fmla="*/ 2906523 h 6858000"/>
              <a:gd name="connsiteX35" fmla="*/ 10572950 w 12192000"/>
              <a:gd name="connsiteY35" fmla="*/ 2803317 h 6858000"/>
              <a:gd name="connsiteX36" fmla="*/ 9205250 w 12192000"/>
              <a:gd name="connsiteY36" fmla="*/ 2778767 h 6858000"/>
              <a:gd name="connsiteX37" fmla="*/ 8579578 w 12192000"/>
              <a:gd name="connsiteY37" fmla="*/ 2759181 h 6858000"/>
              <a:gd name="connsiteX38" fmla="*/ 8370208 w 12192000"/>
              <a:gd name="connsiteY38" fmla="*/ 2759730 h 6858000"/>
              <a:gd name="connsiteX39" fmla="*/ 7470748 w 12192000"/>
              <a:gd name="connsiteY39" fmla="*/ 2819849 h 6858000"/>
              <a:gd name="connsiteX40" fmla="*/ 7001547 w 12192000"/>
              <a:gd name="connsiteY40" fmla="*/ 2861432 h 6858000"/>
              <a:gd name="connsiteX41" fmla="*/ 6295343 w 12192000"/>
              <a:gd name="connsiteY41" fmla="*/ 2988688 h 6858000"/>
              <a:gd name="connsiteX42" fmla="*/ 6075166 w 12192000"/>
              <a:gd name="connsiteY42" fmla="*/ 3078367 h 6858000"/>
              <a:gd name="connsiteX43" fmla="*/ 5859314 w 12192000"/>
              <a:gd name="connsiteY43" fmla="*/ 3139490 h 6858000"/>
              <a:gd name="connsiteX44" fmla="*/ 5800183 w 12192000"/>
              <a:gd name="connsiteY44" fmla="*/ 3195101 h 6858000"/>
              <a:gd name="connsiteX45" fmla="*/ 5882870 w 12192000"/>
              <a:gd name="connsiteY45" fmla="*/ 3252215 h 6858000"/>
              <a:gd name="connsiteX46" fmla="*/ 6232848 w 12192000"/>
              <a:gd name="connsiteY46" fmla="*/ 3274760 h 6858000"/>
              <a:gd name="connsiteX47" fmla="*/ 5911715 w 12192000"/>
              <a:gd name="connsiteY47" fmla="*/ 3347407 h 6858000"/>
              <a:gd name="connsiteX48" fmla="*/ 6384279 w 12192000"/>
              <a:gd name="connsiteY48" fmla="*/ 3312836 h 6858000"/>
              <a:gd name="connsiteX49" fmla="*/ 6526097 w 12192000"/>
              <a:gd name="connsiteY49" fmla="*/ 3325362 h 6858000"/>
              <a:gd name="connsiteX50" fmla="*/ 6403028 w 12192000"/>
              <a:gd name="connsiteY50" fmla="*/ 3383478 h 6858000"/>
              <a:gd name="connsiteX51" fmla="*/ 5767013 w 12192000"/>
              <a:gd name="connsiteY51" fmla="*/ 3500713 h 6858000"/>
              <a:gd name="connsiteX52" fmla="*/ 5706920 w 12192000"/>
              <a:gd name="connsiteY52" fmla="*/ 3511233 h 6858000"/>
              <a:gd name="connsiteX53" fmla="*/ 5310793 w 12192000"/>
              <a:gd name="connsiteY53" fmla="*/ 3677066 h 6858000"/>
              <a:gd name="connsiteX54" fmla="*/ 5548276 w 12192000"/>
              <a:gd name="connsiteY54" fmla="*/ 3660533 h 6858000"/>
              <a:gd name="connsiteX55" fmla="*/ 5293005 w 12192000"/>
              <a:gd name="connsiteY55" fmla="*/ 3765743 h 6858000"/>
              <a:gd name="connsiteX56" fmla="*/ 4983410 w 12192000"/>
              <a:gd name="connsiteY56" fmla="*/ 3883981 h 6858000"/>
              <a:gd name="connsiteX57" fmla="*/ 4674775 w 12192000"/>
              <a:gd name="connsiteY57" fmla="*/ 4068850 h 6858000"/>
              <a:gd name="connsiteX58" fmla="*/ 4453155 w 12192000"/>
              <a:gd name="connsiteY58" fmla="*/ 4163539 h 6858000"/>
              <a:gd name="connsiteX59" fmla="*/ 4492095 w 12192000"/>
              <a:gd name="connsiteY59" fmla="*/ 4237188 h 6858000"/>
              <a:gd name="connsiteX60" fmla="*/ 4464213 w 12192000"/>
              <a:gd name="connsiteY60" fmla="*/ 4318851 h 6858000"/>
              <a:gd name="connsiteX61" fmla="*/ 4857456 w 12192000"/>
              <a:gd name="connsiteY61" fmla="*/ 4241696 h 6858000"/>
              <a:gd name="connsiteX62" fmla="*/ 4713234 w 12192000"/>
              <a:gd name="connsiteY62" fmla="*/ 4295303 h 6858000"/>
              <a:gd name="connsiteX63" fmla="*/ 4656026 w 12192000"/>
              <a:gd name="connsiteY63" fmla="*/ 4348410 h 6858000"/>
              <a:gd name="connsiteX64" fmla="*/ 4718523 w 12192000"/>
              <a:gd name="connsiteY64" fmla="*/ 4368951 h 6858000"/>
              <a:gd name="connsiteX65" fmla="*/ 4989178 w 12192000"/>
              <a:gd name="connsiteY65" fmla="*/ 4420054 h 6858000"/>
              <a:gd name="connsiteX66" fmla="*/ 4304127 w 12192000"/>
              <a:gd name="connsiteY66" fmla="*/ 4609933 h 6858000"/>
              <a:gd name="connsiteX67" fmla="*/ 4402677 w 12192000"/>
              <a:gd name="connsiteY67" fmla="*/ 4624463 h 6858000"/>
              <a:gd name="connsiteX68" fmla="*/ 5398287 w 12192000"/>
              <a:gd name="connsiteY68" fmla="*/ 4608430 h 6858000"/>
              <a:gd name="connsiteX69" fmla="*/ 5592504 w 12192000"/>
              <a:gd name="connsiteY69" fmla="*/ 4585886 h 6858000"/>
              <a:gd name="connsiteX70" fmla="*/ 5411266 w 12192000"/>
              <a:gd name="connsiteY70" fmla="*/ 4964142 h 6858000"/>
              <a:gd name="connsiteX71" fmla="*/ 5480493 w 12192000"/>
              <a:gd name="connsiteY71" fmla="*/ 5031277 h 6858000"/>
              <a:gd name="connsiteX72" fmla="*/ 5233393 w 12192000"/>
              <a:gd name="connsiteY72" fmla="*/ 5047810 h 6858000"/>
              <a:gd name="connsiteX73" fmla="*/ 4750251 w 12192000"/>
              <a:gd name="connsiteY73" fmla="*/ 5256728 h 6858000"/>
              <a:gd name="connsiteX74" fmla="*/ 4508440 w 12192000"/>
              <a:gd name="connsiteY74" fmla="*/ 5624965 h 6858000"/>
              <a:gd name="connsiteX75" fmla="*/ 4602665 w 12192000"/>
              <a:gd name="connsiteY75" fmla="*/ 5706629 h 6858000"/>
              <a:gd name="connsiteX76" fmla="*/ 4215189 w 12192000"/>
              <a:gd name="connsiteY76" fmla="*/ 5797811 h 6858000"/>
              <a:gd name="connsiteX77" fmla="*/ 4407966 w 12192000"/>
              <a:gd name="connsiteY77" fmla="*/ 5826870 h 6858000"/>
              <a:gd name="connsiteX78" fmla="*/ 4265186 w 12192000"/>
              <a:gd name="connsiteY78" fmla="*/ 5881478 h 6858000"/>
              <a:gd name="connsiteX79" fmla="*/ 4145964 w 12192000"/>
              <a:gd name="connsiteY79" fmla="*/ 5977170 h 6858000"/>
              <a:gd name="connsiteX80" fmla="*/ 4710350 w 12192000"/>
              <a:gd name="connsiteY80" fmla="*/ 5909035 h 6858000"/>
              <a:gd name="connsiteX81" fmla="*/ 4870916 w 12192000"/>
              <a:gd name="connsiteY81" fmla="*/ 5949616 h 6858000"/>
              <a:gd name="connsiteX82" fmla="*/ 4960333 w 12192000"/>
              <a:gd name="connsiteY82" fmla="*/ 5949115 h 6858000"/>
              <a:gd name="connsiteX83" fmla="*/ 5073788 w 12192000"/>
              <a:gd name="connsiteY83" fmla="*/ 5953623 h 6858000"/>
              <a:gd name="connsiteX84" fmla="*/ 4979084 w 12192000"/>
              <a:gd name="connsiteY84" fmla="*/ 5990197 h 6858000"/>
              <a:gd name="connsiteX85" fmla="*/ 5100228 w 12192000"/>
              <a:gd name="connsiteY85" fmla="*/ 6151519 h 6858000"/>
              <a:gd name="connsiteX86" fmla="*/ 4666602 w 12192000"/>
              <a:gd name="connsiteY86" fmla="*/ 6266250 h 6858000"/>
              <a:gd name="connsiteX87" fmla="*/ 4762750 w 12192000"/>
              <a:gd name="connsiteY87" fmla="*/ 6288795 h 6858000"/>
              <a:gd name="connsiteX88" fmla="*/ 4815151 w 12192000"/>
              <a:gd name="connsiteY88" fmla="*/ 6322363 h 6858000"/>
              <a:gd name="connsiteX89" fmla="*/ 4558918 w 12192000"/>
              <a:gd name="connsiteY89" fmla="*/ 6504727 h 6858000"/>
              <a:gd name="connsiteX90" fmla="*/ 4899280 w 12192000"/>
              <a:gd name="connsiteY90" fmla="*/ 6480679 h 6858000"/>
              <a:gd name="connsiteX91" fmla="*/ 4692563 w 12192000"/>
              <a:gd name="connsiteY91" fmla="*/ 6586391 h 6858000"/>
              <a:gd name="connsiteX92" fmla="*/ 4303645 w 12192000"/>
              <a:gd name="connsiteY92" fmla="*/ 6834888 h 6858000"/>
              <a:gd name="connsiteX93" fmla="*/ 4307829 w 12192000"/>
              <a:gd name="connsiteY93" fmla="*/ 6852361 h 6858000"/>
              <a:gd name="connsiteX94" fmla="*/ 4323786 w 12192000"/>
              <a:gd name="connsiteY94" fmla="*/ 6858000 h 6858000"/>
              <a:gd name="connsiteX95" fmla="*/ 0 w 12192000"/>
              <a:gd name="connsiteY9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1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2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1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D10DD-A92A-2E4D-AA2E-01CA87E13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027" y="843324"/>
            <a:ext cx="8144738" cy="1701570"/>
          </a:xfrm>
        </p:spPr>
        <p:txBody>
          <a:bodyPr anchor="b">
            <a:normAutofit/>
          </a:bodyPr>
          <a:lstStyle/>
          <a:p>
            <a:r>
              <a:rPr lang="en-US" sz="6000" b="1" dirty="0"/>
              <a:t>Useful Tools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1823A-01D3-E043-AA51-5953B8CE3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028" y="2601649"/>
            <a:ext cx="3943349" cy="646785"/>
          </a:xfrm>
        </p:spPr>
        <p:txBody>
          <a:bodyPr>
            <a:normAutofit/>
          </a:bodyPr>
          <a:lstStyle/>
          <a:p>
            <a:r>
              <a:rPr lang="en-US" sz="1700" dirty="0"/>
              <a:t>Team 8027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308E1C94-3AEF-FD4C-BDC0-68CA68CA8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378" y="4131092"/>
            <a:ext cx="3671887" cy="156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3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A86D-1AD7-074E-967E-124D341F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6F378-0CA0-E84A-95F8-1792A7513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This lesson was written by FRC 8027 for </a:t>
            </a:r>
            <a:r>
              <a:rPr lang="en-US" sz="1600" dirty="0" err="1"/>
              <a:t>FRCTutorials.com</a:t>
            </a:r>
            <a:endParaRPr lang="en-US" sz="1600" dirty="0"/>
          </a:p>
          <a:p>
            <a:r>
              <a:rPr lang="en-US" sz="1600" dirty="0"/>
              <a:t>You can contact the author at </a:t>
            </a:r>
            <a:r>
              <a:rPr lang="en-US" sz="1600" dirty="0">
                <a:hlinkClick r:id="rId2"/>
              </a:rPr>
              <a:t>team@droidsrobotics.org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More lessons for FIRST Robotics Competition are available at </a:t>
            </a:r>
            <a:r>
              <a:rPr lang="en-US" sz="1600" err="1"/>
              <a:t>www</a:t>
            </a:r>
            <a:r>
              <a:rPr lang="en-US" sz="1600"/>
              <a:t>.FRCtutorials</a:t>
            </a:r>
            <a:r>
              <a:rPr lang="en-US" sz="1600" dirty="0" err="1"/>
              <a:t>.com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8BB0A-F4C7-864B-9758-14D28B9A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 FRCTutorials.com (Last edit 6/2/2020)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FAC38FE-CC4C-F545-A181-6A296B95C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349" y="2210346"/>
            <a:ext cx="3127402" cy="11467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E22156-0A2C-CB44-ABA2-A3A29A0E0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566" y="5157859"/>
            <a:ext cx="7464353" cy="430887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Attribution-NonCommercial-ShareAlike 4.0 International License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9" name="Picture 8" descr="Creative Commons License">
            <a:hlinkClick r:id="rId4"/>
            <a:extLst>
              <a:ext uri="{FF2B5EF4-FFF2-40B4-BE49-F238E27FC236}">
                <a16:creationId xmlns:a16="http://schemas.microsoft.com/office/drawing/2014/main" id="{9B4AC847-41B6-B14A-90DD-8FF7558B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1" y="5219289"/>
            <a:ext cx="949845" cy="334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11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8A352-699A-D541-B95E-A98D70023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First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4066E-87F8-8E45-A7AC-E0F5D0F1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 FRCTutorials.com (Last edit 6/2/2020)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09B6AF-6BCE-484A-B2B1-DAF007A9E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Safety is the biggest priority in FRC</a:t>
            </a:r>
          </a:p>
          <a:p>
            <a:r>
              <a:rPr lang="en-US" dirty="0"/>
              <a:t>Having and using proper safety equipment is instrumental in the success of an FRC team</a:t>
            </a:r>
          </a:p>
          <a:p>
            <a:r>
              <a:rPr lang="en-US" dirty="0"/>
              <a:t>This includes gloves, safety glasses, and proper safety guards on dangerous equipment </a:t>
            </a:r>
          </a:p>
          <a:p>
            <a:endParaRPr lang="en-US" dirty="0"/>
          </a:p>
        </p:txBody>
      </p:sp>
      <p:pic>
        <p:nvPicPr>
          <p:cNvPr id="8" name="Picture 8" descr="A picture containing strainer, pan&#10;&#10;Description generated with very high confidence">
            <a:extLst>
              <a:ext uri="{FF2B5EF4-FFF2-40B4-BE49-F238E27FC236}">
                <a16:creationId xmlns:a16="http://schemas.microsoft.com/office/drawing/2014/main" id="{0775F1EB-DC24-424B-B4F0-A06A25373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406308"/>
            <a:ext cx="2743200" cy="2743200"/>
          </a:xfrm>
          <a:prstGeom prst="rect">
            <a:avLst/>
          </a:prstGeom>
        </p:spPr>
      </p:pic>
      <p:pic>
        <p:nvPicPr>
          <p:cNvPr id="10" name="Picture 10" descr="A close up of a hand&#10;&#10;Description generated with high confidence">
            <a:extLst>
              <a:ext uri="{FF2B5EF4-FFF2-40B4-BE49-F238E27FC236}">
                <a16:creationId xmlns:a16="http://schemas.microsoft.com/office/drawing/2014/main" id="{71BC4988-8896-4AD0-9AE5-CD856F2A4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102" y="328444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7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FEA2-FD65-4E51-A220-CF43C0DA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Screwdrivers and Wrenches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0A1A7-0FD6-4055-B6AB-8103DFAEF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 order to easily and effectively add and remove screws and nuts of all different sizes, screwdrivers and wrenches can be very useful </a:t>
            </a:r>
          </a:p>
          <a:p>
            <a:r>
              <a:rPr lang="en-US"/>
              <a:t>Wrenches can be used to tighten nuts into the right places in addition to removing nuts quickly</a:t>
            </a:r>
          </a:p>
          <a:p>
            <a:r>
              <a:rPr lang="en-US"/>
              <a:t>Screwdrivers can be used to tighten and remove screws </a:t>
            </a:r>
          </a:p>
          <a:p>
            <a:r>
              <a:rPr lang="en-US"/>
              <a:t>Also useful are allen keys, which can tighten and remove screws with a socket in the shape of a hexagon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6A201-1C10-4982-A01D-BFDDE15D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6/2/2020)</a:t>
            </a:r>
            <a:endParaRPr lang="en-US" dirty="0"/>
          </a:p>
        </p:txBody>
      </p:sp>
      <p:pic>
        <p:nvPicPr>
          <p:cNvPr id="5" name="Picture 5" descr="A close up of a knife&#10;&#10;Description generated with high confidence">
            <a:extLst>
              <a:ext uri="{FF2B5EF4-FFF2-40B4-BE49-F238E27FC236}">
                <a16:creationId xmlns:a16="http://schemas.microsoft.com/office/drawing/2014/main" id="{2D2A89A7-B07F-47AD-A97A-2280D782C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1" y="3555274"/>
            <a:ext cx="3117669" cy="311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8EDB-5F17-4E9B-8D9F-A120C363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Handheld Drills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B8CD7-2468-4023-A36D-F228FDE18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Another very useful tool to have to create screwholes and other holes in metal is a handheld drill</a:t>
            </a:r>
          </a:p>
          <a:p>
            <a:r>
              <a:rPr lang="en-US"/>
              <a:t>These are easy to use to drill into harder to reach areas</a:t>
            </a:r>
          </a:p>
          <a:p>
            <a:r>
              <a:rPr lang="en-US"/>
              <a:t>There are different types of handheld drills, some used to get into hard to reach areas, such as the right angle drill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61F86-94C6-4149-B6C0-8F994DEEE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6/2/2020)</a:t>
            </a:r>
            <a:endParaRPr lang="en-US" dirty="0"/>
          </a:p>
        </p:txBody>
      </p:sp>
      <p:pic>
        <p:nvPicPr>
          <p:cNvPr id="5" name="Picture 5" descr="A black and yellow bag&#10;&#10;Description generated with high confidence">
            <a:extLst>
              <a:ext uri="{FF2B5EF4-FFF2-40B4-BE49-F238E27FC236}">
                <a16:creationId xmlns:a16="http://schemas.microsoft.com/office/drawing/2014/main" id="{6172A7FD-5516-4632-89C2-D625B946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" y="3429636"/>
            <a:ext cx="2743200" cy="2036534"/>
          </a:xfrm>
          <a:prstGeom prst="rect">
            <a:avLst/>
          </a:prstGeom>
        </p:spPr>
      </p:pic>
      <p:pic>
        <p:nvPicPr>
          <p:cNvPr id="8" name="Picture 8" descr="A close up of a tool&#10;&#10;Description generated with high confidence">
            <a:extLst>
              <a:ext uri="{FF2B5EF4-FFF2-40B4-BE49-F238E27FC236}">
                <a16:creationId xmlns:a16="http://schemas.microsoft.com/office/drawing/2014/main" id="{415C060F-A2B9-44E7-9601-EBC359A89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868" y="3338409"/>
            <a:ext cx="2834640" cy="23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2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861D7-9060-4548-A06D-1793634A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Rivets and Rivet Gun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6DDD-D0F1-4220-96FD-C790BD89D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An alternative to using screws in some scenarios is to use a rivet which can be very useful</a:t>
            </a:r>
          </a:p>
          <a:p>
            <a:r>
              <a:rPr lang="en-US"/>
              <a:t>These are easier to remove and add than certain screws and are more cost effective</a:t>
            </a:r>
          </a:p>
          <a:p>
            <a:r>
              <a:rPr lang="en-US"/>
              <a:t>Having a automatic riveting gun can be very useful as it can allow you to add rivets much faster than with a manual rivet gun or with certain screwdrivers and screws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6D6AE5-7952-464B-B4B1-38E9351A0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3/4/2020)</a:t>
            </a:r>
            <a:endParaRPr lang="en-US" dirty="0"/>
          </a:p>
        </p:txBody>
      </p:sp>
      <p:pic>
        <p:nvPicPr>
          <p:cNvPr id="5" name="Picture 5" descr="A close up of a device&#10;&#10;Description generated with high confidence">
            <a:extLst>
              <a:ext uri="{FF2B5EF4-FFF2-40B4-BE49-F238E27FC236}">
                <a16:creationId xmlns:a16="http://schemas.microsoft.com/office/drawing/2014/main" id="{72EFC1DC-FA05-4AF5-B4B0-7DBCB41DF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749" y="3717208"/>
            <a:ext cx="1876698" cy="25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45046" y="0"/>
            <a:ext cx="5604285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FDAF7-ECFF-44C3-AE51-0207B7213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656" y="268021"/>
            <a:ext cx="2916395" cy="1800526"/>
          </a:xfrm>
        </p:spPr>
        <p:txBody>
          <a:bodyPr>
            <a:normAutofit/>
          </a:bodyPr>
          <a:lstStyle/>
          <a:p>
            <a:r>
              <a:rPr lang="en-US" dirty="0"/>
              <a:t>Drill Press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809CB-5C75-4EBF-9B80-8CE0DE784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1450" y="1799492"/>
            <a:ext cx="2916396" cy="355358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50"/>
              <a:t>In FRC, there are often larger holes that must be made in parts for certain purposes </a:t>
            </a:r>
            <a:endParaRPr lang="en-US" sz="1450" dirty="0"/>
          </a:p>
          <a:p>
            <a:pPr>
              <a:lnSpc>
                <a:spcPct val="90000"/>
              </a:lnSpc>
            </a:pPr>
            <a:r>
              <a:rPr lang="en-US" sz="1450"/>
              <a:t>These require the use of a larger, more powerful machine known as the drill press which is a semi – automatic drill</a:t>
            </a:r>
            <a:endParaRPr lang="en-US" sz="1450" dirty="0"/>
          </a:p>
          <a:p>
            <a:pPr>
              <a:lnSpc>
                <a:spcPct val="90000"/>
              </a:lnSpc>
            </a:pPr>
            <a:r>
              <a:rPr lang="en-US" sz="1450"/>
              <a:t>The drill press can used to make anywhere from small holes for smaller screws to larger holes for axles </a:t>
            </a:r>
            <a:endParaRPr lang="en-US" sz="1450" dirty="0"/>
          </a:p>
          <a:p>
            <a:pPr>
              <a:lnSpc>
                <a:spcPct val="90000"/>
              </a:lnSpc>
            </a:pPr>
            <a:r>
              <a:rPr lang="en-US" sz="1450"/>
              <a:t>You can adjust the size of the holes by adjusting changing out the drill bit,</a:t>
            </a:r>
            <a:r>
              <a:rPr lang="en-US" sz="1450" dirty="0"/>
              <a:t> </a:t>
            </a:r>
            <a:r>
              <a:rPr lang="en-US" sz="1450"/>
              <a:t>which is the part of the drill press that actually makes the holes</a:t>
            </a:r>
            <a:endParaRPr lang="en-US" sz="1450" dirty="0"/>
          </a:p>
          <a:p>
            <a:pPr marL="0" indent="0">
              <a:lnSpc>
                <a:spcPct val="90000"/>
              </a:lnSpc>
              <a:buNone/>
            </a:pPr>
            <a:endParaRPr lang="en-US" sz="1450" dirty="0"/>
          </a:p>
          <a:p>
            <a:pPr>
              <a:lnSpc>
                <a:spcPct val="9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endParaRPr lang="en-US" sz="1400"/>
          </a:p>
        </p:txBody>
      </p:sp>
      <p:pic>
        <p:nvPicPr>
          <p:cNvPr id="5" name="Picture 5" descr="A picture containing toy&#10;&#10;Description generated with very high confidence">
            <a:extLst>
              <a:ext uri="{FF2B5EF4-FFF2-40B4-BE49-F238E27FC236}">
                <a16:creationId xmlns:a16="http://schemas.microsoft.com/office/drawing/2014/main" id="{9B68B1C1-0D40-426B-91A8-05975001D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67" y="1801523"/>
            <a:ext cx="3484499" cy="348449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73FA6-9F28-4B8C-8A73-793965C76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Copyright 2020 FRCTutorials.com (Last edit 6/2/2020)</a:t>
            </a:r>
          </a:p>
        </p:txBody>
      </p:sp>
    </p:spTree>
    <p:extLst>
      <p:ext uri="{BB962C8B-B14F-4D97-AF65-F5344CB8AC3E}">
        <p14:creationId xmlns:p14="http://schemas.microsoft.com/office/powerpoint/2010/main" val="305664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58826-0CD5-4075-963E-E987D60B1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 Saw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7745D-08E6-4CD7-9AD6-F3A33A182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Additionally, larger cuts may need to be made on certain parts in FRC</a:t>
            </a:r>
            <a:endParaRPr lang="en-US" dirty="0"/>
          </a:p>
          <a:p>
            <a:r>
              <a:rPr lang="en-US" dirty="0"/>
              <a:t>To make these, the use of a machine known as the band saw is often required</a:t>
            </a:r>
          </a:p>
          <a:p>
            <a:r>
              <a:rPr lang="en-US" dirty="0"/>
              <a:t>The band saw is large, automatic saw that is used to cut and shape metal (and wood occasionally) with a continuous blade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3E989-F7CF-4082-89DD-751B6975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6/2/2020)</a:t>
            </a:r>
            <a:endParaRPr lang="en-US" dirty="0"/>
          </a:p>
        </p:txBody>
      </p:sp>
      <p:pic>
        <p:nvPicPr>
          <p:cNvPr id="5" name="Picture 5" descr="A picture containing man, air, street&#10;&#10;Description generated with very high confidence">
            <a:extLst>
              <a:ext uri="{FF2B5EF4-FFF2-40B4-BE49-F238E27FC236}">
                <a16:creationId xmlns:a16="http://schemas.microsoft.com/office/drawing/2014/main" id="{5D86EA00-603D-492E-B34F-EB5BBBDE2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176" y="3538591"/>
            <a:ext cx="2743200" cy="2743200"/>
          </a:xfrm>
          <a:prstGeom prst="rect">
            <a:avLst/>
          </a:prstGeom>
        </p:spPr>
      </p:pic>
      <p:pic>
        <p:nvPicPr>
          <p:cNvPr id="6" name="Picture 6" descr="A picture containing saw&#10;&#10;Description generated with very high confidence">
            <a:extLst>
              <a:ext uri="{FF2B5EF4-FFF2-40B4-BE49-F238E27FC236}">
                <a16:creationId xmlns:a16="http://schemas.microsoft.com/office/drawing/2014/main" id="{78C810DA-219A-4A25-A031-4BAC9D7B7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794" y="349150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4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4E56-47FA-8045-AC0A-88D17BA6D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1C428-F59E-6C41-8B7E-8883B1399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390950"/>
            <a:ext cx="8663940" cy="451121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/>
              <a:t>Band Saw:</a:t>
            </a:r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  <a:hlinkClick r:id="rId2"/>
              </a:rPr>
              <a:t>https://www.homedepot.com/b/Tools-Power-Tools-Saws-Band-Saws-Stationary-Band-Saws/N-5yc1vZc3wt</a:t>
            </a: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/>
              <a:t>Drill Press &amp; Drill Bits:</a:t>
            </a:r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  <a:hlinkClick r:id="rId3"/>
              </a:rPr>
              <a:t>https://www.homedepot.com/s/drill%2520press?NCNI-5</a:t>
            </a:r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  <a:hlinkClick r:id="rId4"/>
              </a:rPr>
              <a:t>https://www.homedepot.com/s/drill%2520bits?NCNI-5</a:t>
            </a:r>
            <a:endParaRPr lang="en-US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/>
              <a:t>Allen Keys Set: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  <a:hlinkClick r:id="rId5"/>
              </a:rPr>
              <a:t>https://www.amazon.com/AmazonBasics-Hex-Allen-Wrench-Ball/dp/B0776C2D6H</a:t>
            </a:r>
            <a:endParaRPr lang="en-US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/>
              <a:t>Wrench Set: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  <a:hlinkClick r:id="rId6"/>
              </a:rPr>
              <a:t>https://www.homedepot.com/p/Milwaukee-SAE-Metric-Combination-Ratcheting-Wrench-Mechanics-Tool-Set-30-Piece-48-22-9416-48-22-9516/309800942</a:t>
            </a:r>
            <a:endParaRPr lang="en-US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1B182F-9740-414A-BEE6-9BF72BE3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 FRCTutorials.com (Last edit 6/2/2020)</a:t>
            </a:r>
          </a:p>
        </p:txBody>
      </p:sp>
    </p:spTree>
    <p:extLst>
      <p:ext uri="{BB962C8B-B14F-4D97-AF65-F5344CB8AC3E}">
        <p14:creationId xmlns:p14="http://schemas.microsoft.com/office/powerpoint/2010/main" val="820947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4E56-47FA-8045-AC0A-88D17BA6D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Useful Links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1C428-F59E-6C41-8B7E-8883B1399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242905"/>
            <a:ext cx="8663940" cy="465925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/>
              <a:t>Screwdriver Set: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  <a:hlinkClick r:id="rId2"/>
              </a:rPr>
              <a:t>https://www.amazon.com/CREMAX-Magnetic-Screwdriver-Cushion-Phillips/dp/B07K1C744B?ref_=s9_apbd_orecs_hd_bw_b2Jwu&amp;pf_rd_r=QVWH5WXS4FCVS51XQR07&amp;pf_rd_p=6e4d9b8c-4111-590f-8aaf-f17fa8bd5a04&amp;pf_rd_s=merchandised-search-10&amp;pf_rd_t=BROWSE&amp;pf_rd_i=553344</a:t>
            </a:r>
            <a:endParaRPr lang="en-US" sz="1400" dirty="0"/>
          </a:p>
          <a:p>
            <a:pPr marL="0" indent="0">
              <a:buNone/>
            </a:pPr>
            <a:r>
              <a:rPr lang="en-US" sz="1400"/>
              <a:t>Right-Angle Drill: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  <a:hlinkClick r:id="rId3"/>
              </a:rPr>
              <a:t>https://www.amazon.com/DEWALT-Right-Cordless-Driver-DCD740C1/dp/B0052MII3C/ref=sr_1_3?dchild=1&amp;keywords=right+angle+drill&amp;qid=1591126331&amp;s=hi&amp;sr=1-3</a:t>
            </a:r>
            <a:endParaRPr lang="en-US"/>
          </a:p>
          <a:p>
            <a:pPr marL="0" indent="0">
              <a:buNone/>
            </a:pPr>
            <a:r>
              <a:rPr lang="en-US" sz="1400"/>
              <a:t>Hand-Held Drill: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  <a:hlinkClick r:id="rId4"/>
              </a:rPr>
              <a:t>https://www.amazon.com/DCD777C2-Controlador-taladro-compacto-escobillas/dp/B01J7UPHIS/ref=sr_1_3?dchild=1&amp;keywords=drill+dewalt&amp;qid=1591126483&amp;s=hi&amp;sr=1-3</a:t>
            </a:r>
            <a:endParaRPr lang="en-US"/>
          </a:p>
          <a:p>
            <a:pPr marL="0" indent="0">
              <a:buNone/>
            </a:pPr>
            <a:r>
              <a:rPr lang="en-US" sz="1400"/>
              <a:t>Vaccuum Cleaner: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  <a:hlinkClick r:id="rId5"/>
              </a:rPr>
              <a:t>https://www.amazon.com/DEWALT-DCV517B-Baretool-Cordless-Portable/dp/B01CKIZ8BA/ref=sr_1_1?dchild=1&amp;keywords=vacuum+cleaner+dewalt&amp;qid=1591126453&amp;s=hi&amp;sr=1-1</a:t>
            </a:r>
            <a:endParaRPr lang="en-US"/>
          </a:p>
          <a:p>
            <a:pPr marL="0" indent="0">
              <a:buNone/>
            </a:pPr>
            <a:r>
              <a:rPr lang="en-US" sz="1400"/>
              <a:t>Rivet Gun:</a:t>
            </a:r>
            <a:r>
              <a:rPr lang="en-US" sz="14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sz="1400" dirty="0">
                <a:ea typeface="+mn-lt"/>
                <a:cs typeface="+mn-lt"/>
                <a:hlinkClick r:id="rId6"/>
              </a:rPr>
              <a:t>https://www.amazon.com/URGENEX-Rivet-Riveter-Rivets-Professional/dp/B08357W8RN/ref=sr_1_2?dchild=1&amp;keywords=rivet+gun&amp;qid=1591126414&amp;sr=8-2</a:t>
            </a:r>
            <a:endParaRPr lang="en-US" sz="140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1B182F-9740-414A-BEE6-9BF72BE3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2020 FRCTutorials.com (Last edit 6/2/2020)</a:t>
            </a:r>
          </a:p>
        </p:txBody>
      </p:sp>
    </p:spTree>
    <p:extLst>
      <p:ext uri="{BB962C8B-B14F-4D97-AF65-F5344CB8AC3E}">
        <p14:creationId xmlns:p14="http://schemas.microsoft.com/office/powerpoint/2010/main" val="109077305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864</Words>
  <Application>Microsoft Macintosh PowerPoint</Application>
  <PresentationFormat>On-screen Show (4:3)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Elephant</vt:lpstr>
      <vt:lpstr>Helvetica Neue</vt:lpstr>
      <vt:lpstr>BrushVTI</vt:lpstr>
      <vt:lpstr>Useful Tools</vt:lpstr>
      <vt:lpstr>Safety First</vt:lpstr>
      <vt:lpstr>Screwdrivers and Wrenches</vt:lpstr>
      <vt:lpstr>Handheld Drills</vt:lpstr>
      <vt:lpstr>Rivets and Rivet Gun</vt:lpstr>
      <vt:lpstr>Drill Press</vt:lpstr>
      <vt:lpstr>Band Saw</vt:lpstr>
      <vt:lpstr>Useful Links</vt:lpstr>
      <vt:lpstr>Useful Links - Continued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for Grants</dc:title>
  <dc:creator>Srinivasan Seshan</dc:creator>
  <cp:lastModifiedBy>Srinivasan Seshan</cp:lastModifiedBy>
  <cp:revision>492</cp:revision>
  <dcterms:created xsi:type="dcterms:W3CDTF">2020-03-03T17:05:41Z</dcterms:created>
  <dcterms:modified xsi:type="dcterms:W3CDTF">2020-06-10T00:04:27Z</dcterms:modified>
</cp:coreProperties>
</file>