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2"/>
  </p:notesMasterIdLst>
  <p:sldIdLst>
    <p:sldId id="256" r:id="rId2"/>
    <p:sldId id="267" r:id="rId3"/>
    <p:sldId id="268" r:id="rId4"/>
    <p:sldId id="269" r:id="rId5"/>
    <p:sldId id="270" r:id="rId6"/>
    <p:sldId id="271" r:id="rId7"/>
    <p:sldId id="272" r:id="rId8"/>
    <p:sldId id="273" r:id="rId9"/>
    <p:sldId id="274"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702"/>
    <p:restoredTop sz="94694"/>
  </p:normalViewPr>
  <p:slideViewPr>
    <p:cSldViewPr snapToGrid="0" snapToObjects="1">
      <p:cViewPr varScale="1">
        <p:scale>
          <a:sx n="28" d="100"/>
          <a:sy n="28" d="100"/>
        </p:scale>
        <p:origin x="144" y="2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05D45-2BCB-7D45-A4DC-3AF42B1AEA7C}" type="datetimeFigureOut">
              <a:rPr lang="en-US" smtClean="0"/>
              <a:t>5/27/20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2E23-AAD2-3D4F-B193-31CA6C6F7B80}" type="slidenum">
              <a:rPr lang="en-US" smtClean="0"/>
              <a:t>‹#›</a:t>
            </a:fld>
            <a:endParaRPr lang="en-US"/>
          </a:p>
        </p:txBody>
      </p:sp>
    </p:spTree>
    <p:extLst>
      <p:ext uri="{BB962C8B-B14F-4D97-AF65-F5344CB8AC3E}">
        <p14:creationId xmlns:p14="http://schemas.microsoft.com/office/powerpoint/2010/main" val="386091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a:prstGeom prst="rect">
            <a:avLst/>
          </a:prstGeo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a:prstGeom prst="rect">
            <a:avLst/>
          </a:prstGeo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a:xfrm>
            <a:off x="838200" y="6356350"/>
            <a:ext cx="2743200" cy="365125"/>
          </a:xfrm>
          <a:prstGeom prst="rect">
            <a:avLst/>
          </a:prstGeom>
        </p:spPr>
        <p:txBody>
          <a:bodyPr/>
          <a:lstStyle/>
          <a:p>
            <a:fld id="{F0B0D405-B8F0-F948-B2DC-9AA464B22AC1}" type="datetime1">
              <a:rPr lang="en-US" smtClean="0"/>
              <a:t>5/27/20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0716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a:prstGeom prst="rect">
            <a:avLst/>
          </a:prstGeo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a:prstGeom prst="rect">
            <a:avLst/>
          </a:prstGeo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a:xfrm>
            <a:off x="838200" y="6356350"/>
            <a:ext cx="2743200" cy="365125"/>
          </a:xfrm>
          <a:prstGeom prst="rect">
            <a:avLst/>
          </a:prstGeom>
        </p:spPr>
        <p:txBody>
          <a:bodyPr/>
          <a:lstStyle/>
          <a:p>
            <a:fld id="{82530802-A795-5747-A182-6B03F1EBC304}" type="datetime1">
              <a:rPr lang="en-US" smtClean="0"/>
              <a:t>5/27/20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717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a:xfrm>
            <a:off x="838200" y="6356350"/>
            <a:ext cx="2743200" cy="365125"/>
          </a:xfrm>
          <a:prstGeom prst="rect">
            <a:avLst/>
          </a:prstGeom>
        </p:spPr>
        <p:txBody>
          <a:bodyPr/>
          <a:lstStyle/>
          <a:p>
            <a:fld id="{E5D50E0E-A9F1-FB42-ADBB-EDE1E6B27479}" type="datetime1">
              <a:rPr lang="en-US" smtClean="0"/>
              <a:t>5/27/20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913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a:xfrm>
            <a:off x="838200" y="6356350"/>
            <a:ext cx="2743200" cy="365125"/>
          </a:xfrm>
          <a:prstGeom prst="rect">
            <a:avLst/>
          </a:prstGeom>
        </p:spPr>
        <p:txBody>
          <a:bodyPr/>
          <a:lstStyle/>
          <a:p>
            <a:fld id="{C80E0F62-236C-6D40-B03E-8657E368AB0D}" type="datetime1">
              <a:rPr lang="en-US" smtClean="0"/>
              <a:t>5/27/20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185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259080" y="365125"/>
            <a:ext cx="8663940" cy="739775"/>
          </a:xfrm>
          <a:prstGeom prst="rect">
            <a:avLst/>
          </a:prstGeo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259080" y="1249680"/>
            <a:ext cx="8663940" cy="50291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a:xfrm>
            <a:off x="4591050" y="6356350"/>
            <a:ext cx="2743200" cy="365125"/>
          </a:xfrm>
          <a:prstGeom prst="rect">
            <a:avLst/>
          </a:prstGeom>
        </p:spPr>
        <p:txBody>
          <a:bodyPr/>
          <a:lstStyle/>
          <a:p>
            <a:fld id="{22B5D573-0D16-294D-8030-D4942726067A}" type="datetime1">
              <a:rPr lang="en-US" smtClean="0"/>
              <a:t>5/27/20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259080" y="6356350"/>
            <a:ext cx="4114800" cy="365125"/>
          </a:xfrm>
          <a:prstGeom prst="rect">
            <a:avLst/>
          </a:prstGeom>
        </p:spPr>
        <p:txBody>
          <a:bodyPr/>
          <a:lstStyle>
            <a:lvl1pPr algn="l">
              <a:defRPr sz="1100"/>
            </a:lvl1pPr>
          </a:lstStyle>
          <a:p>
            <a:r>
              <a:rPr lang="en-US"/>
              <a:t>Copyright 2020 FRCTutorials.com (Last edit 3/4/2020)</a:t>
            </a:r>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a:xfrm>
            <a:off x="8404860" y="6356350"/>
            <a:ext cx="518160" cy="365125"/>
          </a:xfrm>
          <a:prstGeom prst="rect">
            <a:avLst/>
          </a:prstGeom>
        </p:spPr>
        <p:txBody>
          <a:bodyPr/>
          <a:lstStyle>
            <a:lvl1pPr>
              <a:defRPr sz="1100"/>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46017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a:prstGeom prst="rect">
            <a:avLst/>
          </a:prstGeo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a:prstGeom prst="rect">
            <a:avLst/>
          </a:prstGeo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a:xfrm>
            <a:off x="838200" y="6356350"/>
            <a:ext cx="2743200" cy="365125"/>
          </a:xfrm>
          <a:prstGeom prst="rect">
            <a:avLst/>
          </a:prstGeom>
        </p:spPr>
        <p:txBody>
          <a:bodyPr/>
          <a:lstStyle/>
          <a:p>
            <a:fld id="{AA63BB5A-2DEC-3947-BF15-355EACA9DA7E}" type="datetime1">
              <a:rPr lang="en-US" smtClean="0"/>
              <a:t>5/27/20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7843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a:xfrm>
            <a:off x="838200"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a:xfrm>
            <a:off x="838200" y="6356350"/>
            <a:ext cx="2743200" cy="365125"/>
          </a:xfrm>
          <a:prstGeom prst="rect">
            <a:avLst/>
          </a:prstGeom>
        </p:spPr>
        <p:txBody>
          <a:bodyPr/>
          <a:lstStyle/>
          <a:p>
            <a:fld id="{1D17B2D4-040A-3E4F-B319-B23E07EE4757}" type="datetime1">
              <a:rPr lang="en-US" smtClean="0"/>
              <a:t>5/27/20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260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a:xfrm>
            <a:off x="838200" y="6356350"/>
            <a:ext cx="2743200" cy="365125"/>
          </a:xfrm>
          <a:prstGeom prst="rect">
            <a:avLst/>
          </a:prstGeom>
        </p:spPr>
        <p:txBody>
          <a:bodyPr/>
          <a:lstStyle/>
          <a:p>
            <a:fld id="{005C86DC-8D3A-C54D-9D3C-414A908A6ADF}" type="datetime1">
              <a:rPr lang="en-US" smtClean="0"/>
              <a:t>5/27/20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3337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a:prstGeom prst="rect">
            <a:avLst/>
          </a:prstGeo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a:xfrm>
            <a:off x="838200" y="6356350"/>
            <a:ext cx="2743200" cy="365125"/>
          </a:xfrm>
          <a:prstGeom prst="rect">
            <a:avLst/>
          </a:prstGeom>
        </p:spPr>
        <p:txBody>
          <a:bodyPr/>
          <a:lstStyle/>
          <a:p>
            <a:fld id="{0D6AB757-4471-4C4E-93F0-D01CCC335186}" type="datetime1">
              <a:rPr lang="en-US" smtClean="0"/>
              <a:t>5/27/20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544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CA6B4F35-454D-E844-AA68-A003B59CB69D}" type="datetime1">
              <a:rPr lang="en-US" smtClean="0"/>
              <a:t>5/27/20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080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0885F534-ECE2-B745-8223-15325D418892}" type="datetime1">
              <a:rPr lang="en-US" smtClean="0"/>
              <a:t>5/27/20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6674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a:prstGeom prst="rect">
            <a:avLst/>
          </a:prstGeo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a:xfrm>
            <a:off x="838200" y="6356350"/>
            <a:ext cx="2743200" cy="365125"/>
          </a:xfrm>
          <a:prstGeom prst="rect">
            <a:avLst/>
          </a:prstGeom>
        </p:spPr>
        <p:txBody>
          <a:bodyPr/>
          <a:lstStyle/>
          <a:p>
            <a:fld id="{95D45EDE-3D52-5741-BCAE-39EAC69E599F}" type="datetime1">
              <a:rPr lang="en-US" smtClean="0"/>
              <a:t>5/27/20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a:xfrm>
            <a:off x="4038600" y="6356350"/>
            <a:ext cx="4114800" cy="365125"/>
          </a:xfrm>
          <a:prstGeom prst="rect">
            <a:avLst/>
          </a:prstGeom>
        </p:spPr>
        <p:txBody>
          <a:bodyPr/>
          <a:lstStyle>
            <a:lvl1pPr algn="l">
              <a:defRPr/>
            </a:lvl1pPr>
          </a:lstStyle>
          <a:p>
            <a:r>
              <a:rPr lang="en-US"/>
              <a:t>Copyright 2020 FRCTutorials.com (Last edit 3/4/2020)</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9820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190500" y="136526"/>
            <a:ext cx="8747760" cy="8350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190500" y="1074420"/>
            <a:ext cx="8747760" cy="51892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4564380" y="6365240"/>
            <a:ext cx="952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64C05-27EE-7E4D-9D71-4F5858FFD300}" type="datetime1">
              <a:rPr lang="en-US" smtClean="0"/>
              <a:t>5/27/20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190500" y="6351269"/>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Copyright 2020 FRCTutorials.com (Last edit 3/4/2020)</a:t>
            </a:r>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526780" y="6369049"/>
            <a:ext cx="41148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2086017749"/>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3" r:id="rId11"/>
    <p:sldLayoutId id="2147483674" r:id="rId12"/>
  </p:sldLayoutIdLst>
  <p:hf sldNum="0" hdr="0" dt="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mailto:froboticsteam4150@gmail.com"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DC40C0-E1A7-4F68-ACE9-8D5E7B1F3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566B69-4C0B-443D-9422-FEE42F1CA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E0A882E-BEF2-4019-8A28-318E0E2FB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55"/>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1560655 w 12192000"/>
              <a:gd name="connsiteY3" fmla="*/ 6858000 h 6858000"/>
              <a:gd name="connsiteX4" fmla="*/ 11572884 w 12192000"/>
              <a:gd name="connsiteY4" fmla="*/ 6759738 h 6858000"/>
              <a:gd name="connsiteX5" fmla="*/ 11812292 w 12192000"/>
              <a:gd name="connsiteY5" fmla="*/ 6532282 h 6858000"/>
              <a:gd name="connsiteX6" fmla="*/ 11956995 w 12192000"/>
              <a:gd name="connsiteY6" fmla="*/ 6386992 h 6858000"/>
              <a:gd name="connsiteX7" fmla="*/ 11801234 w 12192000"/>
              <a:gd name="connsiteY7" fmla="*/ 6284788 h 6858000"/>
              <a:gd name="connsiteX8" fmla="*/ 11856520 w 12192000"/>
              <a:gd name="connsiteY8" fmla="*/ 6193604 h 6858000"/>
              <a:gd name="connsiteX9" fmla="*/ 11722875 w 12192000"/>
              <a:gd name="connsiteY9" fmla="*/ 5956630 h 6858000"/>
              <a:gd name="connsiteX10" fmla="*/ 11763258 w 12192000"/>
              <a:gd name="connsiteY10" fmla="*/ 5635988 h 6858000"/>
              <a:gd name="connsiteX11" fmla="*/ 11706050 w 12192000"/>
              <a:gd name="connsiteY11" fmla="*/ 5351418 h 6858000"/>
              <a:gd name="connsiteX12" fmla="*/ 11697876 w 12192000"/>
              <a:gd name="connsiteY12" fmla="*/ 4763241 h 6858000"/>
              <a:gd name="connsiteX13" fmla="*/ 11776236 w 12192000"/>
              <a:gd name="connsiteY13" fmla="*/ 4730675 h 6858000"/>
              <a:gd name="connsiteX14" fmla="*/ 11868540 w 12192000"/>
              <a:gd name="connsiteY14" fmla="*/ 4584884 h 6858000"/>
              <a:gd name="connsiteX15" fmla="*/ 11898825 w 12192000"/>
              <a:gd name="connsiteY15" fmla="*/ 4517749 h 6858000"/>
              <a:gd name="connsiteX16" fmla="*/ 11897864 w 12192000"/>
              <a:gd name="connsiteY16" fmla="*/ 4375464 h 6858000"/>
              <a:gd name="connsiteX17" fmla="*/ 11854116 w 12192000"/>
              <a:gd name="connsiteY17" fmla="*/ 4311838 h 6858000"/>
              <a:gd name="connsiteX18" fmla="*/ 11901709 w 12192000"/>
              <a:gd name="connsiteY18" fmla="*/ 4203620 h 6858000"/>
              <a:gd name="connsiteX19" fmla="*/ 11974782 w 12192000"/>
              <a:gd name="connsiteY19" fmla="*/ 4114442 h 6858000"/>
              <a:gd name="connsiteX20" fmla="*/ 11932476 w 12192000"/>
              <a:gd name="connsiteY20" fmla="*/ 4024762 h 6858000"/>
              <a:gd name="connsiteX21" fmla="*/ 11885365 w 12192000"/>
              <a:gd name="connsiteY21" fmla="*/ 3939592 h 6858000"/>
              <a:gd name="connsiteX22" fmla="*/ 11751719 w 12192000"/>
              <a:gd name="connsiteY22" fmla="*/ 3749211 h 6858000"/>
              <a:gd name="connsiteX23" fmla="*/ 11513754 w 12192000"/>
              <a:gd name="connsiteY23" fmla="*/ 3604420 h 6858000"/>
              <a:gd name="connsiteX24" fmla="*/ 11220504 w 12192000"/>
              <a:gd name="connsiteY24" fmla="*/ 3488188 h 6858000"/>
              <a:gd name="connsiteX25" fmla="*/ 11312805 w 12192000"/>
              <a:gd name="connsiteY25" fmla="*/ 3414541 h 6858000"/>
              <a:gd name="connsiteX26" fmla="*/ 10805146 w 12192000"/>
              <a:gd name="connsiteY26" fmla="*/ 3277767 h 6858000"/>
              <a:gd name="connsiteX27" fmla="*/ 11234926 w 12192000"/>
              <a:gd name="connsiteY27" fmla="*/ 3203117 h 6858000"/>
              <a:gd name="connsiteX28" fmla="*/ 11204640 w 12192000"/>
              <a:gd name="connsiteY28" fmla="*/ 3174060 h 6858000"/>
              <a:gd name="connsiteX29" fmla="*/ 11174834 w 12192000"/>
              <a:gd name="connsiteY29" fmla="*/ 3143498 h 6858000"/>
              <a:gd name="connsiteX30" fmla="*/ 11400780 w 12192000"/>
              <a:gd name="connsiteY30" fmla="*/ 3099410 h 6858000"/>
              <a:gd name="connsiteX31" fmla="*/ 11297902 w 12192000"/>
              <a:gd name="connsiteY31" fmla="*/ 3041793 h 6858000"/>
              <a:gd name="connsiteX32" fmla="*/ 11485870 w 12192000"/>
              <a:gd name="connsiteY32" fmla="*/ 3021253 h 6858000"/>
              <a:gd name="connsiteX33" fmla="*/ 11513754 w 12192000"/>
              <a:gd name="connsiteY33" fmla="*/ 2944098 h 6858000"/>
              <a:gd name="connsiteX34" fmla="*/ 11405107 w 12192000"/>
              <a:gd name="connsiteY34" fmla="*/ 2906523 h 6858000"/>
              <a:gd name="connsiteX35" fmla="*/ 10572950 w 12192000"/>
              <a:gd name="connsiteY35" fmla="*/ 2803317 h 6858000"/>
              <a:gd name="connsiteX36" fmla="*/ 9205250 w 12192000"/>
              <a:gd name="connsiteY36" fmla="*/ 2778767 h 6858000"/>
              <a:gd name="connsiteX37" fmla="*/ 8579578 w 12192000"/>
              <a:gd name="connsiteY37" fmla="*/ 2759181 h 6858000"/>
              <a:gd name="connsiteX38" fmla="*/ 8370208 w 12192000"/>
              <a:gd name="connsiteY38" fmla="*/ 2759730 h 6858000"/>
              <a:gd name="connsiteX39" fmla="*/ 7470748 w 12192000"/>
              <a:gd name="connsiteY39" fmla="*/ 2819849 h 6858000"/>
              <a:gd name="connsiteX40" fmla="*/ 7001547 w 12192000"/>
              <a:gd name="connsiteY40" fmla="*/ 2861432 h 6858000"/>
              <a:gd name="connsiteX41" fmla="*/ 6295343 w 12192000"/>
              <a:gd name="connsiteY41" fmla="*/ 2988688 h 6858000"/>
              <a:gd name="connsiteX42" fmla="*/ 6075166 w 12192000"/>
              <a:gd name="connsiteY42" fmla="*/ 3078367 h 6858000"/>
              <a:gd name="connsiteX43" fmla="*/ 5859314 w 12192000"/>
              <a:gd name="connsiteY43" fmla="*/ 3139490 h 6858000"/>
              <a:gd name="connsiteX44" fmla="*/ 5800183 w 12192000"/>
              <a:gd name="connsiteY44" fmla="*/ 3195101 h 6858000"/>
              <a:gd name="connsiteX45" fmla="*/ 5882870 w 12192000"/>
              <a:gd name="connsiteY45" fmla="*/ 3252215 h 6858000"/>
              <a:gd name="connsiteX46" fmla="*/ 6232848 w 12192000"/>
              <a:gd name="connsiteY46" fmla="*/ 3274760 h 6858000"/>
              <a:gd name="connsiteX47" fmla="*/ 5911715 w 12192000"/>
              <a:gd name="connsiteY47" fmla="*/ 3347407 h 6858000"/>
              <a:gd name="connsiteX48" fmla="*/ 6384279 w 12192000"/>
              <a:gd name="connsiteY48" fmla="*/ 3312836 h 6858000"/>
              <a:gd name="connsiteX49" fmla="*/ 6526097 w 12192000"/>
              <a:gd name="connsiteY49" fmla="*/ 3325362 h 6858000"/>
              <a:gd name="connsiteX50" fmla="*/ 6403028 w 12192000"/>
              <a:gd name="connsiteY50" fmla="*/ 3383478 h 6858000"/>
              <a:gd name="connsiteX51" fmla="*/ 5767013 w 12192000"/>
              <a:gd name="connsiteY51" fmla="*/ 3500713 h 6858000"/>
              <a:gd name="connsiteX52" fmla="*/ 5706920 w 12192000"/>
              <a:gd name="connsiteY52" fmla="*/ 3511233 h 6858000"/>
              <a:gd name="connsiteX53" fmla="*/ 5310793 w 12192000"/>
              <a:gd name="connsiteY53" fmla="*/ 3677066 h 6858000"/>
              <a:gd name="connsiteX54" fmla="*/ 5548276 w 12192000"/>
              <a:gd name="connsiteY54" fmla="*/ 3660533 h 6858000"/>
              <a:gd name="connsiteX55" fmla="*/ 5293005 w 12192000"/>
              <a:gd name="connsiteY55" fmla="*/ 3765743 h 6858000"/>
              <a:gd name="connsiteX56" fmla="*/ 4983410 w 12192000"/>
              <a:gd name="connsiteY56" fmla="*/ 3883981 h 6858000"/>
              <a:gd name="connsiteX57" fmla="*/ 4674775 w 12192000"/>
              <a:gd name="connsiteY57" fmla="*/ 4068850 h 6858000"/>
              <a:gd name="connsiteX58" fmla="*/ 4453155 w 12192000"/>
              <a:gd name="connsiteY58" fmla="*/ 4163539 h 6858000"/>
              <a:gd name="connsiteX59" fmla="*/ 4492095 w 12192000"/>
              <a:gd name="connsiteY59" fmla="*/ 4237188 h 6858000"/>
              <a:gd name="connsiteX60" fmla="*/ 4464213 w 12192000"/>
              <a:gd name="connsiteY60" fmla="*/ 4318851 h 6858000"/>
              <a:gd name="connsiteX61" fmla="*/ 4857456 w 12192000"/>
              <a:gd name="connsiteY61" fmla="*/ 4241696 h 6858000"/>
              <a:gd name="connsiteX62" fmla="*/ 4713234 w 12192000"/>
              <a:gd name="connsiteY62" fmla="*/ 4295303 h 6858000"/>
              <a:gd name="connsiteX63" fmla="*/ 4656026 w 12192000"/>
              <a:gd name="connsiteY63" fmla="*/ 4348410 h 6858000"/>
              <a:gd name="connsiteX64" fmla="*/ 4718523 w 12192000"/>
              <a:gd name="connsiteY64" fmla="*/ 4368951 h 6858000"/>
              <a:gd name="connsiteX65" fmla="*/ 4989178 w 12192000"/>
              <a:gd name="connsiteY65" fmla="*/ 4420054 h 6858000"/>
              <a:gd name="connsiteX66" fmla="*/ 4304127 w 12192000"/>
              <a:gd name="connsiteY66" fmla="*/ 4609933 h 6858000"/>
              <a:gd name="connsiteX67" fmla="*/ 4402677 w 12192000"/>
              <a:gd name="connsiteY67" fmla="*/ 4624463 h 6858000"/>
              <a:gd name="connsiteX68" fmla="*/ 5398287 w 12192000"/>
              <a:gd name="connsiteY68" fmla="*/ 4608430 h 6858000"/>
              <a:gd name="connsiteX69" fmla="*/ 5592504 w 12192000"/>
              <a:gd name="connsiteY69" fmla="*/ 4585886 h 6858000"/>
              <a:gd name="connsiteX70" fmla="*/ 5411266 w 12192000"/>
              <a:gd name="connsiteY70" fmla="*/ 4964142 h 6858000"/>
              <a:gd name="connsiteX71" fmla="*/ 5480493 w 12192000"/>
              <a:gd name="connsiteY71" fmla="*/ 5031277 h 6858000"/>
              <a:gd name="connsiteX72" fmla="*/ 5233393 w 12192000"/>
              <a:gd name="connsiteY72" fmla="*/ 5047810 h 6858000"/>
              <a:gd name="connsiteX73" fmla="*/ 4750251 w 12192000"/>
              <a:gd name="connsiteY73" fmla="*/ 5256728 h 6858000"/>
              <a:gd name="connsiteX74" fmla="*/ 4508440 w 12192000"/>
              <a:gd name="connsiteY74" fmla="*/ 5624965 h 6858000"/>
              <a:gd name="connsiteX75" fmla="*/ 4602665 w 12192000"/>
              <a:gd name="connsiteY75" fmla="*/ 5706629 h 6858000"/>
              <a:gd name="connsiteX76" fmla="*/ 4215189 w 12192000"/>
              <a:gd name="connsiteY76" fmla="*/ 5797811 h 6858000"/>
              <a:gd name="connsiteX77" fmla="*/ 4407966 w 12192000"/>
              <a:gd name="connsiteY77" fmla="*/ 5826870 h 6858000"/>
              <a:gd name="connsiteX78" fmla="*/ 4265186 w 12192000"/>
              <a:gd name="connsiteY78" fmla="*/ 5881478 h 6858000"/>
              <a:gd name="connsiteX79" fmla="*/ 4145964 w 12192000"/>
              <a:gd name="connsiteY79" fmla="*/ 5977170 h 6858000"/>
              <a:gd name="connsiteX80" fmla="*/ 4710350 w 12192000"/>
              <a:gd name="connsiteY80" fmla="*/ 5909035 h 6858000"/>
              <a:gd name="connsiteX81" fmla="*/ 4870916 w 12192000"/>
              <a:gd name="connsiteY81" fmla="*/ 5949616 h 6858000"/>
              <a:gd name="connsiteX82" fmla="*/ 4960333 w 12192000"/>
              <a:gd name="connsiteY82" fmla="*/ 5949115 h 6858000"/>
              <a:gd name="connsiteX83" fmla="*/ 5073788 w 12192000"/>
              <a:gd name="connsiteY83" fmla="*/ 5953623 h 6858000"/>
              <a:gd name="connsiteX84" fmla="*/ 4979084 w 12192000"/>
              <a:gd name="connsiteY84" fmla="*/ 5990197 h 6858000"/>
              <a:gd name="connsiteX85" fmla="*/ 5100228 w 12192000"/>
              <a:gd name="connsiteY85" fmla="*/ 6151519 h 6858000"/>
              <a:gd name="connsiteX86" fmla="*/ 4666602 w 12192000"/>
              <a:gd name="connsiteY86" fmla="*/ 6266250 h 6858000"/>
              <a:gd name="connsiteX87" fmla="*/ 4762750 w 12192000"/>
              <a:gd name="connsiteY87" fmla="*/ 6288795 h 6858000"/>
              <a:gd name="connsiteX88" fmla="*/ 4815151 w 12192000"/>
              <a:gd name="connsiteY88" fmla="*/ 6322363 h 6858000"/>
              <a:gd name="connsiteX89" fmla="*/ 4558918 w 12192000"/>
              <a:gd name="connsiteY89" fmla="*/ 6504727 h 6858000"/>
              <a:gd name="connsiteX90" fmla="*/ 4899280 w 12192000"/>
              <a:gd name="connsiteY90" fmla="*/ 6480679 h 6858000"/>
              <a:gd name="connsiteX91" fmla="*/ 4692563 w 12192000"/>
              <a:gd name="connsiteY91" fmla="*/ 6586391 h 6858000"/>
              <a:gd name="connsiteX92" fmla="*/ 4303645 w 12192000"/>
              <a:gd name="connsiteY92" fmla="*/ 6834888 h 6858000"/>
              <a:gd name="connsiteX93" fmla="*/ 4307829 w 12192000"/>
              <a:gd name="connsiteY93" fmla="*/ 6852361 h 6858000"/>
              <a:gd name="connsiteX94" fmla="*/ 4323786 w 12192000"/>
              <a:gd name="connsiteY94" fmla="*/ 6858000 h 6858000"/>
              <a:gd name="connsiteX95" fmla="*/ 0 w 12192000"/>
              <a:gd name="connsiteY9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6D10DD-A92A-2E4D-AA2E-01CA87E13E9C}"/>
              </a:ext>
            </a:extLst>
          </p:cNvPr>
          <p:cNvSpPr>
            <a:spLocks noGrp="1"/>
          </p:cNvSpPr>
          <p:nvPr>
            <p:ph type="ctrTitle"/>
          </p:nvPr>
        </p:nvSpPr>
        <p:spPr>
          <a:xfrm>
            <a:off x="711027" y="843324"/>
            <a:ext cx="8144738" cy="1701570"/>
          </a:xfrm>
        </p:spPr>
        <p:txBody>
          <a:bodyPr anchor="b">
            <a:normAutofit/>
          </a:bodyPr>
          <a:lstStyle/>
          <a:p>
            <a:r>
              <a:rPr lang="en-US" sz="6000" b="1" dirty="0"/>
              <a:t>Wiring Guide</a:t>
            </a:r>
          </a:p>
        </p:txBody>
      </p:sp>
      <p:sp>
        <p:nvSpPr>
          <p:cNvPr id="3" name="Subtitle 2">
            <a:extLst>
              <a:ext uri="{FF2B5EF4-FFF2-40B4-BE49-F238E27FC236}">
                <a16:creationId xmlns:a16="http://schemas.microsoft.com/office/drawing/2014/main" id="{AE51823A-01D3-E043-AA51-5953B8CE3438}"/>
              </a:ext>
            </a:extLst>
          </p:cNvPr>
          <p:cNvSpPr>
            <a:spLocks noGrp="1"/>
          </p:cNvSpPr>
          <p:nvPr>
            <p:ph type="subTitle" idx="1"/>
          </p:nvPr>
        </p:nvSpPr>
        <p:spPr>
          <a:xfrm>
            <a:off x="711028" y="2601649"/>
            <a:ext cx="3943349" cy="646785"/>
          </a:xfrm>
        </p:spPr>
        <p:txBody>
          <a:bodyPr>
            <a:normAutofit/>
          </a:bodyPr>
          <a:lstStyle/>
          <a:p>
            <a:r>
              <a:rPr lang="en-US" sz="1700" dirty="0"/>
              <a:t>Team 4150</a:t>
            </a:r>
          </a:p>
        </p:txBody>
      </p:sp>
      <p:pic>
        <p:nvPicPr>
          <p:cNvPr id="7" name="Picture 6" descr="A close up of a sign&#10;&#10;Description automatically generated">
            <a:extLst>
              <a:ext uri="{FF2B5EF4-FFF2-40B4-BE49-F238E27FC236}">
                <a16:creationId xmlns:a16="http://schemas.microsoft.com/office/drawing/2014/main" id="{308E1C94-3AEF-FD4C-BDC0-68CA68CA8A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0857" y="3528241"/>
            <a:ext cx="3671887" cy="1569732"/>
          </a:xfrm>
          <a:prstGeom prst="rect">
            <a:avLst/>
          </a:prstGeom>
        </p:spPr>
      </p:pic>
      <p:pic>
        <p:nvPicPr>
          <p:cNvPr id="8" name="Google Shape;241;p17">
            <a:extLst>
              <a:ext uri="{FF2B5EF4-FFF2-40B4-BE49-F238E27FC236}">
                <a16:creationId xmlns:a16="http://schemas.microsoft.com/office/drawing/2014/main" id="{2B4990C9-87ED-B449-8789-231F621F7576}"/>
              </a:ext>
            </a:extLst>
          </p:cNvPr>
          <p:cNvPicPr preferRelativeResize="0"/>
          <p:nvPr/>
        </p:nvPicPr>
        <p:blipFill>
          <a:blip r:embed="rId3">
            <a:alphaModFix/>
          </a:blip>
          <a:stretch>
            <a:fillRect/>
          </a:stretch>
        </p:blipFill>
        <p:spPr>
          <a:xfrm>
            <a:off x="5394612" y="5358409"/>
            <a:ext cx="2024375" cy="1233900"/>
          </a:xfrm>
          <a:prstGeom prst="rect">
            <a:avLst/>
          </a:prstGeom>
          <a:noFill/>
          <a:ln>
            <a:noFill/>
          </a:ln>
        </p:spPr>
      </p:pic>
    </p:spTree>
    <p:extLst>
      <p:ext uri="{BB962C8B-B14F-4D97-AF65-F5344CB8AC3E}">
        <p14:creationId xmlns:p14="http://schemas.microsoft.com/office/powerpoint/2010/main" val="2465137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A86D-1AD7-074E-967E-124D341F65A3}"/>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DD96F378-0CA0-E84A-95F8-1792A75135C5}"/>
              </a:ext>
            </a:extLst>
          </p:cNvPr>
          <p:cNvSpPr>
            <a:spLocks noGrp="1"/>
          </p:cNvSpPr>
          <p:nvPr>
            <p:ph idx="1"/>
          </p:nvPr>
        </p:nvSpPr>
        <p:spPr/>
        <p:txBody>
          <a:bodyPr/>
          <a:lstStyle/>
          <a:p>
            <a:pPr marL="0" lvl="0" indent="0">
              <a:spcBef>
                <a:spcPts val="600"/>
              </a:spcBef>
              <a:buClr>
                <a:schemeClr val="dk1"/>
              </a:buClr>
              <a:buSzPts val="1100"/>
              <a:buNone/>
            </a:pPr>
            <a:r>
              <a:rPr lang="en-US" sz="1600" dirty="0"/>
              <a:t>This lesson was written by FRC 4150 in partnership with FRC 8027 for </a:t>
            </a:r>
            <a:r>
              <a:rPr lang="en-US" sz="1600" dirty="0" err="1"/>
              <a:t>FRCTutorials.com</a:t>
            </a:r>
            <a:endParaRPr lang="en-US" sz="1600" dirty="0"/>
          </a:p>
          <a:p>
            <a:pPr marL="0" lvl="0" indent="0">
              <a:buClr>
                <a:schemeClr val="dk1"/>
              </a:buClr>
              <a:buSzPts val="1100"/>
              <a:buNone/>
            </a:pPr>
            <a:r>
              <a:rPr lang="en-US" sz="1600" dirty="0"/>
              <a:t>You can contact the author at </a:t>
            </a:r>
            <a:r>
              <a:rPr lang="en-US" sz="1600" u="sng" dirty="0">
                <a:solidFill>
                  <a:schemeClr val="hlink"/>
                </a:solidFill>
                <a:hlinkClick r:id="rId2"/>
              </a:rPr>
              <a:t>froboticsteam4150@gmail.com</a:t>
            </a:r>
            <a:r>
              <a:rPr lang="en-US" sz="1600" dirty="0"/>
              <a:t>.</a:t>
            </a:r>
          </a:p>
          <a:p>
            <a:pPr marL="0" indent="0">
              <a:buNone/>
            </a:pPr>
            <a:endParaRPr lang="en-US" sz="1600" dirty="0"/>
          </a:p>
          <a:p>
            <a:endParaRPr lang="en-US" sz="1600" dirty="0"/>
          </a:p>
          <a:p>
            <a:endParaRPr lang="en-US" sz="1600" dirty="0"/>
          </a:p>
          <a:p>
            <a:endParaRPr lang="en-US" sz="1600" dirty="0"/>
          </a:p>
          <a:p>
            <a:endParaRPr lang="en-US" sz="1600" dirty="0"/>
          </a:p>
          <a:p>
            <a:r>
              <a:rPr lang="en-US" sz="1600" dirty="0"/>
              <a:t>More lessons for FIRST Robotics Competition are available at </a:t>
            </a:r>
            <a:r>
              <a:rPr lang="en-US" sz="1600" dirty="0" err="1"/>
              <a:t>www.FRCtutorials.com</a:t>
            </a:r>
            <a:endParaRPr lang="en-US" sz="1600" dirty="0"/>
          </a:p>
        </p:txBody>
      </p:sp>
      <p:sp>
        <p:nvSpPr>
          <p:cNvPr id="4" name="Footer Placeholder 3">
            <a:extLst>
              <a:ext uri="{FF2B5EF4-FFF2-40B4-BE49-F238E27FC236}">
                <a16:creationId xmlns:a16="http://schemas.microsoft.com/office/drawing/2014/main" id="{16C8BB0A-F4C7-864B-9758-14D28B9A6801}"/>
              </a:ext>
            </a:extLst>
          </p:cNvPr>
          <p:cNvSpPr>
            <a:spLocks noGrp="1"/>
          </p:cNvSpPr>
          <p:nvPr>
            <p:ph type="ftr" sz="quarter" idx="11"/>
          </p:nvPr>
        </p:nvSpPr>
        <p:spPr/>
        <p:txBody>
          <a:bodyPr/>
          <a:lstStyle/>
          <a:p>
            <a:r>
              <a:rPr lang="en-US"/>
              <a:t>Copyright 2020 FRCTutorials.com (Last edit 3/4/2020)</a:t>
            </a:r>
            <a:endParaRPr lang="en-US" dirty="0"/>
          </a:p>
        </p:txBody>
      </p:sp>
      <p:sp>
        <p:nvSpPr>
          <p:cNvPr id="8" name="Rectangle 7">
            <a:extLst>
              <a:ext uri="{FF2B5EF4-FFF2-40B4-BE49-F238E27FC236}">
                <a16:creationId xmlns:a16="http://schemas.microsoft.com/office/drawing/2014/main" id="{91E22156-0A2C-CB44-ABA2-A3A29A0E0156}"/>
              </a:ext>
            </a:extLst>
          </p:cNvPr>
          <p:cNvSpPr>
            <a:spLocks noChangeArrowheads="1"/>
          </p:cNvSpPr>
          <p:nvPr/>
        </p:nvSpPr>
        <p:spPr bwMode="auto">
          <a:xfrm>
            <a:off x="1420566" y="5157859"/>
            <a:ext cx="7464353" cy="430887"/>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This work is licensed under 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 </a:t>
            </a:r>
            <a:r>
              <a:rPr kumimoji="0" lang="en-US" altLang="en-US" sz="1400" b="0" i="0" u="none" strike="noStrike" cap="none" normalizeH="0" baseline="0" dirty="0">
                <a:ln>
                  <a:noFill/>
                </a:ln>
                <a:solidFill>
                  <a:srgbClr val="4374B7"/>
                </a:solidFill>
                <a:effectLst/>
                <a:latin typeface="Helvetica Neue"/>
                <a:hlinkClick r:id="rId3"/>
              </a:rPr>
              <a:t>Creative Commons Attribution-NonCommercial-ShareAlike 4.0 International License</a:t>
            </a:r>
            <a:r>
              <a:rPr kumimoji="0" lang="en-US" altLang="en-US" sz="1400" b="0" i="0" u="none" strike="noStrike" cap="none" normalizeH="0" baseline="0" dirty="0">
                <a:ln>
                  <a:noFill/>
                </a:ln>
                <a:solidFill>
                  <a:srgbClr val="000000"/>
                </a:solidFill>
                <a:effectLst/>
                <a:latin typeface="Helvetica Neue"/>
              </a:rPr>
              <a:t>.</a:t>
            </a:r>
            <a:r>
              <a:rPr kumimoji="0" lang="en-US" altLang="en-US" sz="1100"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rgbClr val="4374B7"/>
              </a:solidFill>
              <a:effectLst/>
              <a:latin typeface="Helvetica Neue"/>
            </a:endParaRPr>
          </a:p>
        </p:txBody>
      </p:sp>
      <p:pic>
        <p:nvPicPr>
          <p:cNvPr id="9" name="Picture 8" descr="Creative Commons License">
            <a:hlinkClick r:id="rId3"/>
            <a:extLst>
              <a:ext uri="{FF2B5EF4-FFF2-40B4-BE49-F238E27FC236}">
                <a16:creationId xmlns:a16="http://schemas.microsoft.com/office/drawing/2014/main" id="{9B4AC847-41B6-B14A-90DD-8FF7558B088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4901" y="5219289"/>
            <a:ext cx="949845" cy="33460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Google Shape;295;p22">
            <a:extLst>
              <a:ext uri="{FF2B5EF4-FFF2-40B4-BE49-F238E27FC236}">
                <a16:creationId xmlns:a16="http://schemas.microsoft.com/office/drawing/2014/main" id="{22E2F986-9BD5-D94A-B185-F5EA1B066A2D}"/>
              </a:ext>
            </a:extLst>
          </p:cNvPr>
          <p:cNvPicPr preferRelativeResize="0"/>
          <p:nvPr/>
        </p:nvPicPr>
        <p:blipFill rotWithShape="1">
          <a:blip r:embed="rId5">
            <a:alphaModFix/>
          </a:blip>
          <a:srcRect t="19763" b="19998"/>
          <a:stretch/>
        </p:blipFill>
        <p:spPr>
          <a:xfrm>
            <a:off x="1820925" y="2210725"/>
            <a:ext cx="3479099" cy="1277450"/>
          </a:xfrm>
          <a:prstGeom prst="rect">
            <a:avLst/>
          </a:prstGeom>
          <a:noFill/>
          <a:ln>
            <a:noFill/>
          </a:ln>
        </p:spPr>
      </p:pic>
    </p:spTree>
    <p:extLst>
      <p:ext uri="{BB962C8B-B14F-4D97-AF65-F5344CB8AC3E}">
        <p14:creationId xmlns:p14="http://schemas.microsoft.com/office/powerpoint/2010/main" val="146411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DFD9-AA19-B943-921D-5C01058A613D}"/>
              </a:ext>
            </a:extLst>
          </p:cNvPr>
          <p:cNvSpPr>
            <a:spLocks noGrp="1"/>
          </p:cNvSpPr>
          <p:nvPr>
            <p:ph type="title"/>
          </p:nvPr>
        </p:nvSpPr>
        <p:spPr/>
        <p:txBody>
          <a:bodyPr/>
          <a:lstStyle/>
          <a:p>
            <a:r>
              <a:rPr lang="en-US" dirty="0"/>
              <a:t>Basic Drive Base Layout</a:t>
            </a:r>
          </a:p>
        </p:txBody>
      </p:sp>
      <p:sp>
        <p:nvSpPr>
          <p:cNvPr id="3" name="Content Placeholder 2">
            <a:extLst>
              <a:ext uri="{FF2B5EF4-FFF2-40B4-BE49-F238E27FC236}">
                <a16:creationId xmlns:a16="http://schemas.microsoft.com/office/drawing/2014/main" id="{573D81C3-A05F-A74D-B699-295F60E2993B}"/>
              </a:ext>
            </a:extLst>
          </p:cNvPr>
          <p:cNvSpPr>
            <a:spLocks noGrp="1"/>
          </p:cNvSpPr>
          <p:nvPr>
            <p:ph idx="1"/>
          </p:nvPr>
        </p:nvSpPr>
        <p:spPr>
          <a:xfrm>
            <a:off x="259080" y="1249680"/>
            <a:ext cx="5474455" cy="5029199"/>
          </a:xfrm>
        </p:spPr>
        <p:txBody>
          <a:bodyPr>
            <a:normAutofit/>
          </a:bodyPr>
          <a:lstStyle/>
          <a:p>
            <a:pPr marL="457200" lvl="0" indent="-381000">
              <a:lnSpc>
                <a:spcPct val="115000"/>
              </a:lnSpc>
              <a:spcBef>
                <a:spcPts val="0"/>
              </a:spcBef>
              <a:buClr>
                <a:srgbClr val="C7D3E6"/>
              </a:buClr>
              <a:buSzPts val="2400"/>
              <a:buChar char="▰"/>
            </a:pPr>
            <a:r>
              <a:rPr lang="en-US" dirty="0">
                <a:solidFill>
                  <a:schemeClr val="dk1"/>
                </a:solidFill>
              </a:rPr>
              <a:t>4 motors: 2 on either side of the robot chassis. Generally attached together to a single gearbox and shifter</a:t>
            </a:r>
          </a:p>
          <a:p>
            <a:pPr marL="457200" lvl="0" indent="-381000">
              <a:lnSpc>
                <a:spcPct val="115000"/>
              </a:lnSpc>
              <a:spcBef>
                <a:spcPts val="0"/>
              </a:spcBef>
              <a:buClr>
                <a:srgbClr val="C7D3E6"/>
              </a:buClr>
              <a:buSzPts val="2400"/>
              <a:buChar char="▰"/>
            </a:pPr>
            <a:r>
              <a:rPr lang="en-US" dirty="0">
                <a:solidFill>
                  <a:schemeClr val="dk1"/>
                </a:solidFill>
              </a:rPr>
              <a:t>4 motor controllers connecting each motor to the Power Distribution Board</a:t>
            </a:r>
          </a:p>
          <a:p>
            <a:pPr marL="457200" lvl="0" indent="-381000">
              <a:lnSpc>
                <a:spcPct val="115000"/>
              </a:lnSpc>
              <a:spcBef>
                <a:spcPts val="0"/>
              </a:spcBef>
              <a:buClr>
                <a:srgbClr val="C7D3E6"/>
              </a:buClr>
              <a:buSzPts val="2400"/>
              <a:buChar char="▰"/>
            </a:pPr>
            <a:r>
              <a:rPr lang="en-US" dirty="0">
                <a:solidFill>
                  <a:schemeClr val="dk1"/>
                </a:solidFill>
              </a:rPr>
              <a:t>2-4 encoders attached to the gearbox or motor shaft that are spliced with PWM cables and connected to the PWM inputs on the </a:t>
            </a:r>
            <a:r>
              <a:rPr lang="en-US" dirty="0" err="1">
                <a:solidFill>
                  <a:schemeClr val="dk1"/>
                </a:solidFill>
              </a:rPr>
              <a:t>RoboRio</a:t>
            </a:r>
            <a:r>
              <a:rPr lang="en-US" dirty="0">
                <a:solidFill>
                  <a:schemeClr val="dk1"/>
                </a:solidFill>
              </a:rPr>
              <a:t> (More on encoders later on and in the Useful Sensors presentation)</a:t>
            </a:r>
            <a:endParaRPr lang="en-US" dirty="0"/>
          </a:p>
          <a:p>
            <a:endParaRPr lang="en-US" dirty="0"/>
          </a:p>
        </p:txBody>
      </p:sp>
      <p:sp>
        <p:nvSpPr>
          <p:cNvPr id="4" name="Footer Placeholder 3">
            <a:extLst>
              <a:ext uri="{FF2B5EF4-FFF2-40B4-BE49-F238E27FC236}">
                <a16:creationId xmlns:a16="http://schemas.microsoft.com/office/drawing/2014/main" id="{EDF044A4-E9F8-B144-BC71-2AC6D2CD43C6}"/>
              </a:ext>
            </a:extLst>
          </p:cNvPr>
          <p:cNvSpPr>
            <a:spLocks noGrp="1"/>
          </p:cNvSpPr>
          <p:nvPr>
            <p:ph type="ftr" sz="quarter" idx="11"/>
          </p:nvPr>
        </p:nvSpPr>
        <p:spPr/>
        <p:txBody>
          <a:bodyPr/>
          <a:lstStyle/>
          <a:p>
            <a:r>
              <a:rPr lang="en-US"/>
              <a:t>Copyright 2020 FRCTutorials.com (Last edit 3/4/2020)</a:t>
            </a:r>
            <a:endParaRPr lang="en-US" dirty="0"/>
          </a:p>
        </p:txBody>
      </p:sp>
      <p:pic>
        <p:nvPicPr>
          <p:cNvPr id="133" name="Google Shape;206;p14">
            <a:extLst>
              <a:ext uri="{FF2B5EF4-FFF2-40B4-BE49-F238E27FC236}">
                <a16:creationId xmlns:a16="http://schemas.microsoft.com/office/drawing/2014/main" id="{6F823D0F-246C-ED4C-BCD8-DF44C4521631}"/>
              </a:ext>
            </a:extLst>
          </p:cNvPr>
          <p:cNvPicPr preferRelativeResize="0"/>
          <p:nvPr/>
        </p:nvPicPr>
        <p:blipFill>
          <a:blip r:embed="rId3">
            <a:alphaModFix/>
          </a:blip>
          <a:stretch>
            <a:fillRect/>
          </a:stretch>
        </p:blipFill>
        <p:spPr>
          <a:xfrm>
            <a:off x="5733535" y="1893775"/>
            <a:ext cx="1535225" cy="1535225"/>
          </a:xfrm>
          <a:prstGeom prst="rect">
            <a:avLst/>
          </a:prstGeom>
          <a:noFill/>
          <a:ln>
            <a:noFill/>
          </a:ln>
        </p:spPr>
      </p:pic>
      <p:pic>
        <p:nvPicPr>
          <p:cNvPr id="134" name="Google Shape;207;p14">
            <a:extLst>
              <a:ext uri="{FF2B5EF4-FFF2-40B4-BE49-F238E27FC236}">
                <a16:creationId xmlns:a16="http://schemas.microsoft.com/office/drawing/2014/main" id="{3ADE25EE-8F1E-244A-B660-08B506021F99}"/>
              </a:ext>
            </a:extLst>
          </p:cNvPr>
          <p:cNvPicPr preferRelativeResize="0"/>
          <p:nvPr/>
        </p:nvPicPr>
        <p:blipFill>
          <a:blip r:embed="rId4">
            <a:alphaModFix/>
          </a:blip>
          <a:stretch>
            <a:fillRect/>
          </a:stretch>
        </p:blipFill>
        <p:spPr>
          <a:xfrm>
            <a:off x="6995860" y="2243550"/>
            <a:ext cx="934650" cy="934650"/>
          </a:xfrm>
          <a:prstGeom prst="rect">
            <a:avLst/>
          </a:prstGeom>
          <a:noFill/>
          <a:ln>
            <a:noFill/>
          </a:ln>
        </p:spPr>
      </p:pic>
      <p:pic>
        <p:nvPicPr>
          <p:cNvPr id="135" name="Google Shape;208;p14">
            <a:extLst>
              <a:ext uri="{FF2B5EF4-FFF2-40B4-BE49-F238E27FC236}">
                <a16:creationId xmlns:a16="http://schemas.microsoft.com/office/drawing/2014/main" id="{F3C7A56B-2BEE-8A4E-9CBF-F08CF3C91F54}"/>
              </a:ext>
            </a:extLst>
          </p:cNvPr>
          <p:cNvPicPr preferRelativeResize="0"/>
          <p:nvPr/>
        </p:nvPicPr>
        <p:blipFill>
          <a:blip r:embed="rId5">
            <a:alphaModFix/>
          </a:blip>
          <a:stretch>
            <a:fillRect/>
          </a:stretch>
        </p:blipFill>
        <p:spPr>
          <a:xfrm>
            <a:off x="6419610" y="3238975"/>
            <a:ext cx="1143650" cy="1143650"/>
          </a:xfrm>
          <a:prstGeom prst="rect">
            <a:avLst/>
          </a:prstGeom>
          <a:noFill/>
          <a:ln>
            <a:noFill/>
          </a:ln>
        </p:spPr>
      </p:pic>
    </p:spTree>
    <p:extLst>
      <p:ext uri="{BB962C8B-B14F-4D97-AF65-F5344CB8AC3E}">
        <p14:creationId xmlns:p14="http://schemas.microsoft.com/office/powerpoint/2010/main" val="146869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DFD9-AA19-B943-921D-5C01058A613D}"/>
              </a:ext>
            </a:extLst>
          </p:cNvPr>
          <p:cNvSpPr>
            <a:spLocks noGrp="1"/>
          </p:cNvSpPr>
          <p:nvPr>
            <p:ph type="title"/>
          </p:nvPr>
        </p:nvSpPr>
        <p:spPr/>
        <p:txBody>
          <a:bodyPr>
            <a:normAutofit/>
          </a:bodyPr>
          <a:lstStyle/>
          <a:p>
            <a:r>
              <a:rPr lang="en" dirty="0"/>
              <a:t>Common Wiring Board Components</a:t>
            </a:r>
            <a:endParaRPr lang="en-US" dirty="0"/>
          </a:p>
        </p:txBody>
      </p:sp>
      <p:sp>
        <p:nvSpPr>
          <p:cNvPr id="3" name="Content Placeholder 2">
            <a:extLst>
              <a:ext uri="{FF2B5EF4-FFF2-40B4-BE49-F238E27FC236}">
                <a16:creationId xmlns:a16="http://schemas.microsoft.com/office/drawing/2014/main" id="{573D81C3-A05F-A74D-B699-295F60E2993B}"/>
              </a:ext>
            </a:extLst>
          </p:cNvPr>
          <p:cNvSpPr>
            <a:spLocks noGrp="1"/>
          </p:cNvSpPr>
          <p:nvPr>
            <p:ph idx="1"/>
          </p:nvPr>
        </p:nvSpPr>
        <p:spPr/>
        <p:txBody>
          <a:bodyPr>
            <a:normAutofit/>
          </a:bodyPr>
          <a:lstStyle/>
          <a:p>
            <a:pPr marL="457200" lvl="0" indent="-342900">
              <a:lnSpc>
                <a:spcPct val="115000"/>
              </a:lnSpc>
              <a:spcBef>
                <a:spcPts val="0"/>
              </a:spcBef>
              <a:buSzPts val="1800"/>
              <a:buChar char="▰"/>
            </a:pPr>
            <a:r>
              <a:rPr lang="en-US" b="1" dirty="0">
                <a:latin typeface="Roboto Condensed"/>
                <a:ea typeface="Roboto Condensed"/>
                <a:cs typeface="Roboto Condensed"/>
                <a:sym typeface="Roboto Condensed"/>
              </a:rPr>
              <a:t>Power Distribution Board (PDB):</a:t>
            </a:r>
            <a:r>
              <a:rPr lang="en-US" dirty="0"/>
              <a:t> Central panel that distributes power directly from the battery to all other components on the robot.</a:t>
            </a:r>
          </a:p>
          <a:p>
            <a:pPr marL="457200" lvl="0" indent="-342900">
              <a:lnSpc>
                <a:spcPct val="115000"/>
              </a:lnSpc>
              <a:spcBef>
                <a:spcPts val="0"/>
              </a:spcBef>
              <a:buSzPts val="1800"/>
              <a:buChar char="▰"/>
            </a:pPr>
            <a:r>
              <a:rPr lang="en-US" b="1" dirty="0" err="1">
                <a:latin typeface="Roboto Condensed"/>
                <a:ea typeface="Roboto Condensed"/>
                <a:cs typeface="Roboto Condensed"/>
                <a:sym typeface="Roboto Condensed"/>
              </a:rPr>
              <a:t>RoboRIO</a:t>
            </a:r>
            <a:r>
              <a:rPr lang="en-US" b="1" dirty="0">
                <a:latin typeface="Roboto Condensed"/>
                <a:ea typeface="Roboto Condensed"/>
                <a:cs typeface="Roboto Condensed"/>
                <a:sym typeface="Roboto Condensed"/>
              </a:rPr>
              <a:t>:</a:t>
            </a:r>
            <a:r>
              <a:rPr lang="en-US" dirty="0"/>
              <a:t> The central computer for communications and code on the robot. All communications run through here. </a:t>
            </a:r>
          </a:p>
          <a:p>
            <a:pPr marL="457200" lvl="0" indent="-342900">
              <a:lnSpc>
                <a:spcPct val="115000"/>
              </a:lnSpc>
              <a:spcBef>
                <a:spcPts val="0"/>
              </a:spcBef>
              <a:buSzPts val="1800"/>
              <a:buFont typeface="Roboto Condensed"/>
              <a:buChar char="▰"/>
            </a:pPr>
            <a:r>
              <a:rPr lang="en-US" b="1" dirty="0">
                <a:latin typeface="Roboto Condensed"/>
                <a:ea typeface="Roboto Condensed"/>
                <a:cs typeface="Roboto Condensed"/>
                <a:sym typeface="Roboto Condensed"/>
              </a:rPr>
              <a:t>Pneumatics control module: </a:t>
            </a:r>
            <a:r>
              <a:rPr lang="en-US" dirty="0"/>
              <a:t>Controls the compressor and solenoids, and reads the pressure gauge. </a:t>
            </a:r>
          </a:p>
          <a:p>
            <a:pPr marL="457200" lvl="0" indent="-342900">
              <a:lnSpc>
                <a:spcPct val="115000"/>
              </a:lnSpc>
              <a:spcBef>
                <a:spcPts val="0"/>
              </a:spcBef>
              <a:buSzPts val="1800"/>
              <a:buFont typeface="Roboto Condensed"/>
              <a:buChar char="▰"/>
            </a:pPr>
            <a:r>
              <a:rPr lang="en-US" b="1" dirty="0">
                <a:latin typeface="Roboto Condensed"/>
                <a:ea typeface="Roboto Condensed"/>
                <a:cs typeface="Roboto Condensed"/>
                <a:sym typeface="Roboto Condensed"/>
              </a:rPr>
              <a:t>Voltage regulator module: </a:t>
            </a:r>
            <a:r>
              <a:rPr lang="en-US" dirty="0"/>
              <a:t>Converts the voltage and amperage from the PDB for components that require lower than what it can provide, such as the Radio and Raspberry Pi. </a:t>
            </a:r>
          </a:p>
          <a:p>
            <a:pPr marL="457200" lvl="0" indent="-342900">
              <a:lnSpc>
                <a:spcPct val="115000"/>
              </a:lnSpc>
              <a:spcBef>
                <a:spcPts val="0"/>
              </a:spcBef>
              <a:buSzPts val="1800"/>
              <a:buFont typeface="Roboto Condensed"/>
              <a:buChar char="▰"/>
            </a:pPr>
            <a:r>
              <a:rPr lang="en-US" b="1" dirty="0">
                <a:latin typeface="Roboto Condensed"/>
                <a:ea typeface="Roboto Condensed"/>
                <a:cs typeface="Roboto Condensed"/>
                <a:sym typeface="Roboto Condensed"/>
              </a:rPr>
              <a:t>Raspberry Pi: </a:t>
            </a:r>
            <a:r>
              <a:rPr lang="en-US" dirty="0"/>
              <a:t>Smaller computer that is used for Camera communications.</a:t>
            </a:r>
          </a:p>
          <a:p>
            <a:pPr marL="457200" lvl="0" indent="-342900">
              <a:lnSpc>
                <a:spcPct val="115000"/>
              </a:lnSpc>
              <a:spcBef>
                <a:spcPts val="0"/>
              </a:spcBef>
              <a:buSzPts val="1800"/>
              <a:buFont typeface="Roboto Condensed"/>
              <a:buChar char="▰"/>
            </a:pPr>
            <a:r>
              <a:rPr lang="en-US" b="1" dirty="0">
                <a:latin typeface="Roboto Condensed"/>
                <a:ea typeface="Roboto Condensed"/>
                <a:cs typeface="Roboto Condensed"/>
                <a:sym typeface="Roboto Condensed"/>
              </a:rPr>
              <a:t>Radio: </a:t>
            </a:r>
            <a:r>
              <a:rPr lang="en-US" dirty="0"/>
              <a:t>Produces the </a:t>
            </a:r>
            <a:r>
              <a:rPr lang="en-US" dirty="0" err="1"/>
              <a:t>Wifi</a:t>
            </a:r>
            <a:r>
              <a:rPr lang="en-US" dirty="0"/>
              <a:t> signal to open telecommunications with the robot. </a:t>
            </a:r>
          </a:p>
          <a:p>
            <a:pPr marL="457200" lvl="0" indent="-342900">
              <a:lnSpc>
                <a:spcPct val="115000"/>
              </a:lnSpc>
              <a:spcBef>
                <a:spcPts val="0"/>
              </a:spcBef>
              <a:buSzPts val="1800"/>
              <a:buFont typeface="Roboto Condensed"/>
              <a:buChar char="▰"/>
            </a:pPr>
            <a:r>
              <a:rPr lang="en-US" b="1" dirty="0">
                <a:latin typeface="Roboto Condensed"/>
                <a:ea typeface="Roboto Condensed"/>
                <a:cs typeface="Roboto Condensed"/>
                <a:sym typeface="Roboto Condensed"/>
              </a:rPr>
              <a:t>Camera: </a:t>
            </a:r>
            <a:r>
              <a:rPr lang="en-US" dirty="0"/>
              <a:t>Provides an easier line of sight if thought necessary. </a:t>
            </a:r>
          </a:p>
          <a:p>
            <a:pPr marL="0" lvl="0" indent="0">
              <a:spcBef>
                <a:spcPts val="600"/>
              </a:spcBef>
              <a:spcAft>
                <a:spcPts val="1000"/>
              </a:spcAft>
              <a:buNone/>
            </a:pPr>
            <a:endParaRPr lang="en-US" dirty="0"/>
          </a:p>
          <a:p>
            <a:endParaRPr lang="en-US" dirty="0"/>
          </a:p>
        </p:txBody>
      </p:sp>
      <p:sp>
        <p:nvSpPr>
          <p:cNvPr id="4" name="Footer Placeholder 3">
            <a:extLst>
              <a:ext uri="{FF2B5EF4-FFF2-40B4-BE49-F238E27FC236}">
                <a16:creationId xmlns:a16="http://schemas.microsoft.com/office/drawing/2014/main" id="{EDF044A4-E9F8-B144-BC71-2AC6D2CD43C6}"/>
              </a:ext>
            </a:extLst>
          </p:cNvPr>
          <p:cNvSpPr>
            <a:spLocks noGrp="1"/>
          </p:cNvSpPr>
          <p:nvPr>
            <p:ph type="ftr" sz="quarter" idx="11"/>
          </p:nvPr>
        </p:nvSpPr>
        <p:spPr/>
        <p:txBody>
          <a:bodyPr/>
          <a:lstStyle/>
          <a:p>
            <a:r>
              <a:rPr lang="en-US"/>
              <a:t>Copyright 2020 FRCTutorials.com (Last edit 3/4/2020)</a:t>
            </a:r>
            <a:endParaRPr lang="en-US" dirty="0"/>
          </a:p>
        </p:txBody>
      </p:sp>
    </p:spTree>
    <p:extLst>
      <p:ext uri="{BB962C8B-B14F-4D97-AF65-F5344CB8AC3E}">
        <p14:creationId xmlns:p14="http://schemas.microsoft.com/office/powerpoint/2010/main" val="246843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A1F6-BFCF-9345-AE20-CCCB6852CAF3}"/>
              </a:ext>
            </a:extLst>
          </p:cNvPr>
          <p:cNvSpPr>
            <a:spLocks noGrp="1"/>
          </p:cNvSpPr>
          <p:nvPr>
            <p:ph type="title"/>
          </p:nvPr>
        </p:nvSpPr>
        <p:spPr/>
        <p:txBody>
          <a:bodyPr/>
          <a:lstStyle/>
          <a:p>
            <a:r>
              <a:rPr lang="en-US" dirty="0"/>
              <a:t>What they look like!</a:t>
            </a:r>
          </a:p>
        </p:txBody>
      </p:sp>
      <p:sp>
        <p:nvSpPr>
          <p:cNvPr id="3" name="Content Placeholder 2">
            <a:extLst>
              <a:ext uri="{FF2B5EF4-FFF2-40B4-BE49-F238E27FC236}">
                <a16:creationId xmlns:a16="http://schemas.microsoft.com/office/drawing/2014/main" id="{0C8B3C2C-03B6-464C-8A19-D7043DBDC45A}"/>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A095286-10DC-074A-9902-EF0810E3866A}"/>
              </a:ext>
            </a:extLst>
          </p:cNvPr>
          <p:cNvSpPr>
            <a:spLocks noGrp="1"/>
          </p:cNvSpPr>
          <p:nvPr>
            <p:ph type="ftr" sz="quarter" idx="11"/>
          </p:nvPr>
        </p:nvSpPr>
        <p:spPr/>
        <p:txBody>
          <a:bodyPr/>
          <a:lstStyle/>
          <a:p>
            <a:r>
              <a:rPr lang="en-US"/>
              <a:t>Copyright 2020 FRCTutorials.com (Last edit 3/4/2020)</a:t>
            </a:r>
            <a:endParaRPr lang="en-US" dirty="0"/>
          </a:p>
        </p:txBody>
      </p:sp>
      <p:pic>
        <p:nvPicPr>
          <p:cNvPr id="5" name="Google Shape;221;p16">
            <a:extLst>
              <a:ext uri="{FF2B5EF4-FFF2-40B4-BE49-F238E27FC236}">
                <a16:creationId xmlns:a16="http://schemas.microsoft.com/office/drawing/2014/main" id="{3BF54090-52C6-FB40-8054-4AB3E2925C1A}"/>
              </a:ext>
            </a:extLst>
          </p:cNvPr>
          <p:cNvPicPr preferRelativeResize="0"/>
          <p:nvPr/>
        </p:nvPicPr>
        <p:blipFill>
          <a:blip r:embed="rId2">
            <a:alphaModFix/>
          </a:blip>
          <a:stretch>
            <a:fillRect/>
          </a:stretch>
        </p:blipFill>
        <p:spPr>
          <a:xfrm>
            <a:off x="367225" y="1488100"/>
            <a:ext cx="1376750" cy="1376750"/>
          </a:xfrm>
          <a:prstGeom prst="rect">
            <a:avLst/>
          </a:prstGeom>
          <a:noFill/>
          <a:ln>
            <a:noFill/>
          </a:ln>
        </p:spPr>
      </p:pic>
      <p:sp>
        <p:nvSpPr>
          <p:cNvPr id="6" name="Google Shape;222;p16">
            <a:extLst>
              <a:ext uri="{FF2B5EF4-FFF2-40B4-BE49-F238E27FC236}">
                <a16:creationId xmlns:a16="http://schemas.microsoft.com/office/drawing/2014/main" id="{2E9B8226-D683-0E46-942C-91AA6245585B}"/>
              </a:ext>
            </a:extLst>
          </p:cNvPr>
          <p:cNvSpPr txBox="1"/>
          <p:nvPr/>
        </p:nvSpPr>
        <p:spPr>
          <a:xfrm>
            <a:off x="806450" y="2742350"/>
            <a:ext cx="498300"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Condensed"/>
                <a:ea typeface="Roboto Condensed"/>
                <a:cs typeface="Roboto Condensed"/>
                <a:sym typeface="Roboto Condensed"/>
              </a:rPr>
              <a:t>PDB </a:t>
            </a:r>
            <a:endParaRPr b="1">
              <a:latin typeface="Roboto Condensed"/>
              <a:ea typeface="Roboto Condensed"/>
              <a:cs typeface="Roboto Condensed"/>
              <a:sym typeface="Roboto Condensed"/>
            </a:endParaRPr>
          </a:p>
        </p:txBody>
      </p:sp>
      <p:pic>
        <p:nvPicPr>
          <p:cNvPr id="7" name="Google Shape;223;p16">
            <a:extLst>
              <a:ext uri="{FF2B5EF4-FFF2-40B4-BE49-F238E27FC236}">
                <a16:creationId xmlns:a16="http://schemas.microsoft.com/office/drawing/2014/main" id="{7D37CDF3-C163-AD45-9A34-89FD242AD4CC}"/>
              </a:ext>
            </a:extLst>
          </p:cNvPr>
          <p:cNvPicPr preferRelativeResize="0"/>
          <p:nvPr/>
        </p:nvPicPr>
        <p:blipFill>
          <a:blip r:embed="rId3">
            <a:alphaModFix/>
          </a:blip>
          <a:stretch>
            <a:fillRect/>
          </a:stretch>
        </p:blipFill>
        <p:spPr>
          <a:xfrm>
            <a:off x="2130162" y="1589200"/>
            <a:ext cx="1515775" cy="1515775"/>
          </a:xfrm>
          <a:prstGeom prst="rect">
            <a:avLst/>
          </a:prstGeom>
          <a:noFill/>
          <a:ln>
            <a:noFill/>
          </a:ln>
        </p:spPr>
      </p:pic>
      <p:sp>
        <p:nvSpPr>
          <p:cNvPr id="8" name="Google Shape;224;p16">
            <a:extLst>
              <a:ext uri="{FF2B5EF4-FFF2-40B4-BE49-F238E27FC236}">
                <a16:creationId xmlns:a16="http://schemas.microsoft.com/office/drawing/2014/main" id="{C7FA5050-7934-CC48-AACF-68FA4307BAF1}"/>
              </a:ext>
            </a:extLst>
          </p:cNvPr>
          <p:cNvSpPr txBox="1"/>
          <p:nvPr/>
        </p:nvSpPr>
        <p:spPr>
          <a:xfrm>
            <a:off x="2420125" y="2957200"/>
            <a:ext cx="1225800" cy="2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Condensed"/>
                <a:ea typeface="Roboto Condensed"/>
                <a:cs typeface="Roboto Condensed"/>
                <a:sym typeface="Roboto Condensed"/>
              </a:rPr>
              <a:t>RoboRIO</a:t>
            </a:r>
            <a:endParaRPr b="1">
              <a:latin typeface="Roboto Condensed"/>
              <a:ea typeface="Roboto Condensed"/>
              <a:cs typeface="Roboto Condensed"/>
              <a:sym typeface="Roboto Condensed"/>
            </a:endParaRPr>
          </a:p>
        </p:txBody>
      </p:sp>
      <p:pic>
        <p:nvPicPr>
          <p:cNvPr id="9" name="Google Shape;225;p16">
            <a:extLst>
              <a:ext uri="{FF2B5EF4-FFF2-40B4-BE49-F238E27FC236}">
                <a16:creationId xmlns:a16="http://schemas.microsoft.com/office/drawing/2014/main" id="{82B1645B-2776-844E-A398-F19F347BBA31}"/>
              </a:ext>
            </a:extLst>
          </p:cNvPr>
          <p:cNvPicPr preferRelativeResize="0"/>
          <p:nvPr/>
        </p:nvPicPr>
        <p:blipFill>
          <a:blip r:embed="rId4">
            <a:alphaModFix/>
          </a:blip>
          <a:stretch>
            <a:fillRect/>
          </a:stretch>
        </p:blipFill>
        <p:spPr>
          <a:xfrm>
            <a:off x="4341731" y="1524075"/>
            <a:ext cx="1646025" cy="1646025"/>
          </a:xfrm>
          <a:prstGeom prst="rect">
            <a:avLst/>
          </a:prstGeom>
          <a:noFill/>
          <a:ln>
            <a:noFill/>
          </a:ln>
        </p:spPr>
      </p:pic>
      <p:sp>
        <p:nvSpPr>
          <p:cNvPr id="10" name="Google Shape;226;p16">
            <a:extLst>
              <a:ext uri="{FF2B5EF4-FFF2-40B4-BE49-F238E27FC236}">
                <a16:creationId xmlns:a16="http://schemas.microsoft.com/office/drawing/2014/main" id="{A33A0D02-334C-574B-8B9E-5CCF60B15871}"/>
              </a:ext>
            </a:extLst>
          </p:cNvPr>
          <p:cNvSpPr txBox="1"/>
          <p:nvPr/>
        </p:nvSpPr>
        <p:spPr>
          <a:xfrm>
            <a:off x="4170400" y="2957200"/>
            <a:ext cx="2236800" cy="3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Condensed"/>
                <a:ea typeface="Roboto Condensed"/>
                <a:cs typeface="Roboto Condensed"/>
                <a:sym typeface="Roboto Condensed"/>
              </a:rPr>
              <a:t>Pneumatics Control Module</a:t>
            </a:r>
            <a:endParaRPr b="1">
              <a:latin typeface="Roboto Condensed"/>
              <a:ea typeface="Roboto Condensed"/>
              <a:cs typeface="Roboto Condensed"/>
              <a:sym typeface="Roboto Condensed"/>
            </a:endParaRPr>
          </a:p>
        </p:txBody>
      </p:sp>
      <p:pic>
        <p:nvPicPr>
          <p:cNvPr id="11" name="Google Shape;227;p16">
            <a:extLst>
              <a:ext uri="{FF2B5EF4-FFF2-40B4-BE49-F238E27FC236}">
                <a16:creationId xmlns:a16="http://schemas.microsoft.com/office/drawing/2014/main" id="{5349F85E-2984-CA44-A89E-D7EF4C12699D}"/>
              </a:ext>
            </a:extLst>
          </p:cNvPr>
          <p:cNvPicPr preferRelativeResize="0"/>
          <p:nvPr/>
        </p:nvPicPr>
        <p:blipFill>
          <a:blip r:embed="rId5">
            <a:alphaModFix/>
          </a:blip>
          <a:stretch>
            <a:fillRect/>
          </a:stretch>
        </p:blipFill>
        <p:spPr>
          <a:xfrm>
            <a:off x="6789525" y="1524075"/>
            <a:ext cx="1646024" cy="1646024"/>
          </a:xfrm>
          <a:prstGeom prst="rect">
            <a:avLst/>
          </a:prstGeom>
          <a:noFill/>
          <a:ln>
            <a:noFill/>
          </a:ln>
        </p:spPr>
      </p:pic>
      <p:sp>
        <p:nvSpPr>
          <p:cNvPr id="12" name="Google Shape;228;p16">
            <a:extLst>
              <a:ext uri="{FF2B5EF4-FFF2-40B4-BE49-F238E27FC236}">
                <a16:creationId xmlns:a16="http://schemas.microsoft.com/office/drawing/2014/main" id="{551E2AC6-2CC6-6441-AA74-1FDA5537386E}"/>
              </a:ext>
            </a:extLst>
          </p:cNvPr>
          <p:cNvSpPr txBox="1"/>
          <p:nvPr/>
        </p:nvSpPr>
        <p:spPr>
          <a:xfrm>
            <a:off x="6862225" y="3083575"/>
            <a:ext cx="2009400" cy="3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Condensed Light"/>
              <a:ea typeface="Roboto Condensed Light"/>
              <a:cs typeface="Roboto Condensed Light"/>
              <a:sym typeface="Roboto Condensed Light"/>
            </a:endParaRPr>
          </a:p>
        </p:txBody>
      </p:sp>
      <p:sp>
        <p:nvSpPr>
          <p:cNvPr id="13" name="Google Shape;229;p16">
            <a:extLst>
              <a:ext uri="{FF2B5EF4-FFF2-40B4-BE49-F238E27FC236}">
                <a16:creationId xmlns:a16="http://schemas.microsoft.com/office/drawing/2014/main" id="{EB91B116-6A22-3F43-9975-A3C9E2637D9B}"/>
              </a:ext>
            </a:extLst>
          </p:cNvPr>
          <p:cNvSpPr txBox="1"/>
          <p:nvPr/>
        </p:nvSpPr>
        <p:spPr>
          <a:xfrm>
            <a:off x="6596825" y="3083575"/>
            <a:ext cx="2173500" cy="3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Condensed"/>
                <a:ea typeface="Roboto Condensed"/>
                <a:cs typeface="Roboto Condensed"/>
                <a:sym typeface="Roboto Condensed"/>
              </a:rPr>
              <a:t>Voltage Regulator Module</a:t>
            </a:r>
            <a:endParaRPr b="1">
              <a:latin typeface="Roboto Condensed"/>
              <a:ea typeface="Roboto Condensed"/>
              <a:cs typeface="Roboto Condensed"/>
              <a:sym typeface="Roboto Condensed"/>
            </a:endParaRPr>
          </a:p>
        </p:txBody>
      </p:sp>
      <p:pic>
        <p:nvPicPr>
          <p:cNvPr id="14" name="Google Shape;230;p16">
            <a:extLst>
              <a:ext uri="{FF2B5EF4-FFF2-40B4-BE49-F238E27FC236}">
                <a16:creationId xmlns:a16="http://schemas.microsoft.com/office/drawing/2014/main" id="{72A8F31A-0BCD-1D4A-B914-F442F8EFA6D7}"/>
              </a:ext>
            </a:extLst>
          </p:cNvPr>
          <p:cNvPicPr preferRelativeResize="0"/>
          <p:nvPr/>
        </p:nvPicPr>
        <p:blipFill>
          <a:blip r:embed="rId6">
            <a:alphaModFix/>
          </a:blip>
          <a:stretch>
            <a:fillRect/>
          </a:stretch>
        </p:blipFill>
        <p:spPr>
          <a:xfrm>
            <a:off x="1949150" y="3298300"/>
            <a:ext cx="1566425" cy="1566425"/>
          </a:xfrm>
          <a:prstGeom prst="rect">
            <a:avLst/>
          </a:prstGeom>
          <a:noFill/>
          <a:ln>
            <a:noFill/>
          </a:ln>
        </p:spPr>
      </p:pic>
      <p:sp>
        <p:nvSpPr>
          <p:cNvPr id="15" name="Google Shape;231;p16">
            <a:extLst>
              <a:ext uri="{FF2B5EF4-FFF2-40B4-BE49-F238E27FC236}">
                <a16:creationId xmlns:a16="http://schemas.microsoft.com/office/drawing/2014/main" id="{BE8FEB00-FED0-C141-ADE7-64F66748CB88}"/>
              </a:ext>
            </a:extLst>
          </p:cNvPr>
          <p:cNvSpPr txBox="1"/>
          <p:nvPr/>
        </p:nvSpPr>
        <p:spPr>
          <a:xfrm>
            <a:off x="2394775" y="4751725"/>
            <a:ext cx="1276500" cy="2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Condensed"/>
                <a:ea typeface="Roboto Condensed"/>
                <a:cs typeface="Roboto Condensed"/>
                <a:sym typeface="Roboto Condensed"/>
              </a:rPr>
              <a:t>Radio</a:t>
            </a:r>
            <a:endParaRPr b="1">
              <a:latin typeface="Roboto Condensed"/>
              <a:ea typeface="Roboto Condensed"/>
              <a:cs typeface="Roboto Condensed"/>
              <a:sym typeface="Roboto Condensed"/>
            </a:endParaRPr>
          </a:p>
        </p:txBody>
      </p:sp>
      <p:pic>
        <p:nvPicPr>
          <p:cNvPr id="16" name="Google Shape;232;p16">
            <a:extLst>
              <a:ext uri="{FF2B5EF4-FFF2-40B4-BE49-F238E27FC236}">
                <a16:creationId xmlns:a16="http://schemas.microsoft.com/office/drawing/2014/main" id="{73EF31DA-68CC-A048-969C-FEBDEC4F87DB}"/>
              </a:ext>
            </a:extLst>
          </p:cNvPr>
          <p:cNvPicPr preferRelativeResize="0"/>
          <p:nvPr/>
        </p:nvPicPr>
        <p:blipFill>
          <a:blip r:embed="rId7">
            <a:alphaModFix/>
          </a:blip>
          <a:stretch>
            <a:fillRect/>
          </a:stretch>
        </p:blipFill>
        <p:spPr>
          <a:xfrm>
            <a:off x="4170400" y="3298300"/>
            <a:ext cx="1628650" cy="1628650"/>
          </a:xfrm>
          <a:prstGeom prst="rect">
            <a:avLst/>
          </a:prstGeom>
          <a:noFill/>
          <a:ln>
            <a:noFill/>
          </a:ln>
        </p:spPr>
      </p:pic>
      <p:sp>
        <p:nvSpPr>
          <p:cNvPr id="17" name="Google Shape;233;p16">
            <a:extLst>
              <a:ext uri="{FF2B5EF4-FFF2-40B4-BE49-F238E27FC236}">
                <a16:creationId xmlns:a16="http://schemas.microsoft.com/office/drawing/2014/main" id="{E29822EB-1272-5B42-AD81-865830E3A018}"/>
              </a:ext>
            </a:extLst>
          </p:cNvPr>
          <p:cNvSpPr txBox="1"/>
          <p:nvPr/>
        </p:nvSpPr>
        <p:spPr>
          <a:xfrm>
            <a:off x="4675925" y="4751725"/>
            <a:ext cx="1515900" cy="2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Condensed"/>
                <a:ea typeface="Roboto Condensed"/>
                <a:cs typeface="Roboto Condensed"/>
                <a:sym typeface="Roboto Condensed"/>
              </a:rPr>
              <a:t>Camera</a:t>
            </a:r>
            <a:endParaRPr b="1">
              <a:latin typeface="Roboto Condensed"/>
              <a:ea typeface="Roboto Condensed"/>
              <a:cs typeface="Roboto Condensed"/>
              <a:sym typeface="Roboto Condensed"/>
            </a:endParaRPr>
          </a:p>
        </p:txBody>
      </p:sp>
      <p:pic>
        <p:nvPicPr>
          <p:cNvPr id="18" name="Google Shape;234;p16">
            <a:extLst>
              <a:ext uri="{FF2B5EF4-FFF2-40B4-BE49-F238E27FC236}">
                <a16:creationId xmlns:a16="http://schemas.microsoft.com/office/drawing/2014/main" id="{C934E1BA-EF62-FD47-8285-C1940BFDD8AB}"/>
              </a:ext>
            </a:extLst>
          </p:cNvPr>
          <p:cNvPicPr preferRelativeResize="0"/>
          <p:nvPr/>
        </p:nvPicPr>
        <p:blipFill>
          <a:blip r:embed="rId8">
            <a:alphaModFix/>
          </a:blip>
          <a:stretch>
            <a:fillRect/>
          </a:stretch>
        </p:blipFill>
        <p:spPr>
          <a:xfrm>
            <a:off x="115325" y="3104975"/>
            <a:ext cx="1628650" cy="1628650"/>
          </a:xfrm>
          <a:prstGeom prst="rect">
            <a:avLst/>
          </a:prstGeom>
          <a:noFill/>
          <a:ln>
            <a:noFill/>
          </a:ln>
        </p:spPr>
      </p:pic>
      <p:sp>
        <p:nvSpPr>
          <p:cNvPr id="19" name="Google Shape;235;p16">
            <a:extLst>
              <a:ext uri="{FF2B5EF4-FFF2-40B4-BE49-F238E27FC236}">
                <a16:creationId xmlns:a16="http://schemas.microsoft.com/office/drawing/2014/main" id="{51B487A9-114F-2C48-BE5A-198E95FDE43D}"/>
              </a:ext>
            </a:extLst>
          </p:cNvPr>
          <p:cNvSpPr txBox="1"/>
          <p:nvPr/>
        </p:nvSpPr>
        <p:spPr>
          <a:xfrm>
            <a:off x="417050" y="4612725"/>
            <a:ext cx="1515900" cy="2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Condensed"/>
                <a:ea typeface="Roboto Condensed"/>
                <a:cs typeface="Roboto Condensed"/>
                <a:sym typeface="Roboto Condensed"/>
              </a:rPr>
              <a:t>Raspberry Pi</a:t>
            </a:r>
            <a:endParaRPr b="1">
              <a:latin typeface="Roboto Condensed"/>
              <a:ea typeface="Roboto Condensed"/>
              <a:cs typeface="Roboto Condensed"/>
              <a:sym typeface="Roboto Condensed"/>
            </a:endParaRPr>
          </a:p>
        </p:txBody>
      </p:sp>
    </p:spTree>
    <p:extLst>
      <p:ext uri="{BB962C8B-B14F-4D97-AF65-F5344CB8AC3E}">
        <p14:creationId xmlns:p14="http://schemas.microsoft.com/office/powerpoint/2010/main" val="226176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EA75-89B8-F34B-B8FC-2BC56AE95924}"/>
              </a:ext>
            </a:extLst>
          </p:cNvPr>
          <p:cNvSpPr>
            <a:spLocks noGrp="1"/>
          </p:cNvSpPr>
          <p:nvPr>
            <p:ph type="title"/>
          </p:nvPr>
        </p:nvSpPr>
        <p:spPr/>
        <p:txBody>
          <a:bodyPr/>
          <a:lstStyle/>
          <a:p>
            <a:r>
              <a:rPr lang="en-US" dirty="0"/>
              <a:t>Basic Wiring Diagram</a:t>
            </a:r>
          </a:p>
        </p:txBody>
      </p:sp>
      <p:sp>
        <p:nvSpPr>
          <p:cNvPr id="4" name="Footer Placeholder 3">
            <a:extLst>
              <a:ext uri="{FF2B5EF4-FFF2-40B4-BE49-F238E27FC236}">
                <a16:creationId xmlns:a16="http://schemas.microsoft.com/office/drawing/2014/main" id="{99DDB258-7D30-734C-94C6-720CCBF8735D}"/>
              </a:ext>
            </a:extLst>
          </p:cNvPr>
          <p:cNvSpPr>
            <a:spLocks noGrp="1"/>
          </p:cNvSpPr>
          <p:nvPr>
            <p:ph type="ftr" sz="quarter" idx="11"/>
          </p:nvPr>
        </p:nvSpPr>
        <p:spPr/>
        <p:txBody>
          <a:bodyPr/>
          <a:lstStyle/>
          <a:p>
            <a:r>
              <a:rPr lang="en-US"/>
              <a:t>Copyright 2020 FRCTutorials.com (Last edit 3/4/2020)</a:t>
            </a:r>
            <a:endParaRPr lang="en-US" dirty="0"/>
          </a:p>
        </p:txBody>
      </p:sp>
      <p:pic>
        <p:nvPicPr>
          <p:cNvPr id="5" name="Google Shape;242;p17">
            <a:extLst>
              <a:ext uri="{FF2B5EF4-FFF2-40B4-BE49-F238E27FC236}">
                <a16:creationId xmlns:a16="http://schemas.microsoft.com/office/drawing/2014/main" id="{5A9190CD-1880-1C44-BF86-999856E71ED8}"/>
              </a:ext>
            </a:extLst>
          </p:cNvPr>
          <p:cNvPicPr preferRelativeResize="0"/>
          <p:nvPr/>
        </p:nvPicPr>
        <p:blipFill>
          <a:blip r:embed="rId2">
            <a:alphaModFix/>
          </a:blip>
          <a:stretch>
            <a:fillRect/>
          </a:stretch>
        </p:blipFill>
        <p:spPr>
          <a:xfrm>
            <a:off x="175953" y="1442399"/>
            <a:ext cx="5711478" cy="3973202"/>
          </a:xfrm>
          <a:prstGeom prst="rect">
            <a:avLst/>
          </a:prstGeom>
          <a:noFill/>
          <a:ln>
            <a:noFill/>
          </a:ln>
        </p:spPr>
      </p:pic>
      <p:sp>
        <p:nvSpPr>
          <p:cNvPr id="6" name="Google Shape;243;p17">
            <a:extLst>
              <a:ext uri="{FF2B5EF4-FFF2-40B4-BE49-F238E27FC236}">
                <a16:creationId xmlns:a16="http://schemas.microsoft.com/office/drawing/2014/main" id="{FE4973B4-56AE-014F-A834-E4D87599F4B5}"/>
              </a:ext>
            </a:extLst>
          </p:cNvPr>
          <p:cNvSpPr txBox="1"/>
          <p:nvPr/>
        </p:nvSpPr>
        <p:spPr>
          <a:xfrm>
            <a:off x="6140153" y="1522098"/>
            <a:ext cx="2704500" cy="47154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Roboto Condensed Light"/>
                <a:ea typeface="Roboto Condensed Light"/>
                <a:cs typeface="Roboto Condensed Light"/>
                <a:sym typeface="Roboto Condensed Light"/>
              </a:rPr>
              <a:t>Here is an excellent wiring diagram, originally made by team 3128, that is open for public access. The only mentioned item that is not shown on this schematic would be the Raspberry Pi and its camera. More information on these can be found in the Useful Sensors presentation. The Raspberry Pi would simply connect to the voltage regulator module and </a:t>
            </a:r>
            <a:r>
              <a:rPr lang="en" sz="1600" dirty="0" err="1">
                <a:latin typeface="Roboto Condensed Light"/>
                <a:ea typeface="Roboto Condensed Light"/>
                <a:cs typeface="Roboto Condensed Light"/>
                <a:sym typeface="Roboto Condensed Light"/>
              </a:rPr>
              <a:t>RoboRIO</a:t>
            </a:r>
            <a:r>
              <a:rPr lang="en" sz="1600" dirty="0">
                <a:latin typeface="Roboto Condensed Light"/>
                <a:ea typeface="Roboto Condensed Light"/>
                <a:cs typeface="Roboto Condensed Light"/>
                <a:sym typeface="Roboto Condensed Light"/>
              </a:rPr>
              <a:t> in this diagram.  </a:t>
            </a:r>
            <a:endParaRPr sz="1600" dirty="0">
              <a:latin typeface="Roboto Condensed Light"/>
              <a:ea typeface="Roboto Condensed Light"/>
              <a:cs typeface="Roboto Condensed Light"/>
              <a:sym typeface="Roboto Condensed Light"/>
            </a:endParaRPr>
          </a:p>
        </p:txBody>
      </p:sp>
    </p:spTree>
    <p:extLst>
      <p:ext uri="{BB962C8B-B14F-4D97-AF65-F5344CB8AC3E}">
        <p14:creationId xmlns:p14="http://schemas.microsoft.com/office/powerpoint/2010/main" val="25605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F32C-30CD-A545-9172-1D99FB34CDB5}"/>
              </a:ext>
            </a:extLst>
          </p:cNvPr>
          <p:cNvSpPr>
            <a:spLocks noGrp="1"/>
          </p:cNvSpPr>
          <p:nvPr>
            <p:ph type="title"/>
          </p:nvPr>
        </p:nvSpPr>
        <p:spPr/>
        <p:txBody>
          <a:bodyPr/>
          <a:lstStyle/>
          <a:p>
            <a:r>
              <a:rPr lang="en-US" dirty="0"/>
              <a:t>PDB Ports and Breakers</a:t>
            </a:r>
          </a:p>
        </p:txBody>
      </p:sp>
      <p:sp>
        <p:nvSpPr>
          <p:cNvPr id="3" name="Content Placeholder 2">
            <a:extLst>
              <a:ext uri="{FF2B5EF4-FFF2-40B4-BE49-F238E27FC236}">
                <a16:creationId xmlns:a16="http://schemas.microsoft.com/office/drawing/2014/main" id="{7CC81DD5-8DE6-0743-BDA2-F13D1F59CA4B}"/>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309B3E2-FAFD-B544-9275-1DB845AA984B}"/>
              </a:ext>
            </a:extLst>
          </p:cNvPr>
          <p:cNvSpPr>
            <a:spLocks noGrp="1"/>
          </p:cNvSpPr>
          <p:nvPr>
            <p:ph type="ftr" sz="quarter" idx="11"/>
          </p:nvPr>
        </p:nvSpPr>
        <p:spPr/>
        <p:txBody>
          <a:bodyPr/>
          <a:lstStyle/>
          <a:p>
            <a:r>
              <a:rPr lang="en-US"/>
              <a:t>Copyright 2020 FRCTutorials.com (Last edit 3/4/2020)</a:t>
            </a:r>
            <a:endParaRPr lang="en-US" dirty="0"/>
          </a:p>
        </p:txBody>
      </p:sp>
      <p:pic>
        <p:nvPicPr>
          <p:cNvPr id="5" name="Google Shape;250;p18">
            <a:extLst>
              <a:ext uri="{FF2B5EF4-FFF2-40B4-BE49-F238E27FC236}">
                <a16:creationId xmlns:a16="http://schemas.microsoft.com/office/drawing/2014/main" id="{CC49EFBC-86B9-7443-85A6-91D74EF84EDE}"/>
              </a:ext>
            </a:extLst>
          </p:cNvPr>
          <p:cNvPicPr preferRelativeResize="0"/>
          <p:nvPr/>
        </p:nvPicPr>
        <p:blipFill>
          <a:blip r:embed="rId2">
            <a:alphaModFix/>
          </a:blip>
          <a:stretch>
            <a:fillRect/>
          </a:stretch>
        </p:blipFill>
        <p:spPr>
          <a:xfrm>
            <a:off x="2233971" y="1928395"/>
            <a:ext cx="3679925" cy="3679925"/>
          </a:xfrm>
          <a:prstGeom prst="rect">
            <a:avLst/>
          </a:prstGeom>
          <a:noFill/>
          <a:ln>
            <a:noFill/>
          </a:ln>
        </p:spPr>
      </p:pic>
      <p:sp>
        <p:nvSpPr>
          <p:cNvPr id="6" name="Google Shape;251;p18">
            <a:extLst>
              <a:ext uri="{FF2B5EF4-FFF2-40B4-BE49-F238E27FC236}">
                <a16:creationId xmlns:a16="http://schemas.microsoft.com/office/drawing/2014/main" id="{78910DE2-8313-FF49-9B39-EC0FB830B68B}"/>
              </a:ext>
            </a:extLst>
          </p:cNvPr>
          <p:cNvSpPr txBox="1"/>
          <p:nvPr/>
        </p:nvSpPr>
        <p:spPr>
          <a:xfrm>
            <a:off x="476596" y="2109145"/>
            <a:ext cx="2464200" cy="32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Roboto Condensed Light"/>
                <a:ea typeface="Roboto Condensed Light"/>
                <a:cs typeface="Roboto Condensed Light"/>
                <a:sym typeface="Roboto Condensed Light"/>
              </a:rPr>
              <a:t>Top 3 Ports: RoboRIO, Voltage Regulator, Pneumatics Control</a:t>
            </a:r>
            <a:endParaRPr sz="1600">
              <a:latin typeface="Roboto Condensed Light"/>
              <a:ea typeface="Roboto Condensed Light"/>
              <a:cs typeface="Roboto Condensed Light"/>
              <a:sym typeface="Roboto Condensed Light"/>
            </a:endParaRPr>
          </a:p>
          <a:p>
            <a:pPr marL="0" lvl="0" indent="0" algn="l" rtl="0">
              <a:spcBef>
                <a:spcPts val="0"/>
              </a:spcBef>
              <a:spcAft>
                <a:spcPts val="0"/>
              </a:spcAft>
              <a:buNone/>
            </a:pPr>
            <a:r>
              <a:rPr lang="en" sz="1600">
                <a:latin typeface="Roboto Condensed Light"/>
                <a:ea typeface="Roboto Condensed Light"/>
                <a:cs typeface="Roboto Condensed Light"/>
                <a:sym typeface="Roboto Condensed Light"/>
              </a:rPr>
              <a:t>-18 Gauge wire</a:t>
            </a:r>
            <a:endParaRPr sz="1600">
              <a:latin typeface="Roboto Condensed Light"/>
              <a:ea typeface="Roboto Condensed Light"/>
              <a:cs typeface="Roboto Condensed Light"/>
              <a:sym typeface="Roboto Condensed Light"/>
            </a:endParaRPr>
          </a:p>
        </p:txBody>
      </p:sp>
      <p:cxnSp>
        <p:nvCxnSpPr>
          <p:cNvPr id="7" name="Google Shape;252;p18">
            <a:extLst>
              <a:ext uri="{FF2B5EF4-FFF2-40B4-BE49-F238E27FC236}">
                <a16:creationId xmlns:a16="http://schemas.microsoft.com/office/drawing/2014/main" id="{47102926-37DE-6A45-BEBE-2DA6499F9468}"/>
              </a:ext>
            </a:extLst>
          </p:cNvPr>
          <p:cNvCxnSpPr/>
          <p:nvPr/>
        </p:nvCxnSpPr>
        <p:spPr>
          <a:xfrm>
            <a:off x="2271146" y="2513570"/>
            <a:ext cx="631800" cy="278100"/>
          </a:xfrm>
          <a:prstGeom prst="straightConnector1">
            <a:avLst/>
          </a:prstGeom>
          <a:noFill/>
          <a:ln w="9525" cap="flat" cmpd="sng">
            <a:solidFill>
              <a:schemeClr val="dk2"/>
            </a:solidFill>
            <a:prstDash val="solid"/>
            <a:round/>
            <a:headEnd type="none" w="med" len="med"/>
            <a:tailEnd type="triangle" w="med" len="med"/>
          </a:ln>
        </p:spPr>
      </p:cxnSp>
      <p:sp>
        <p:nvSpPr>
          <p:cNvPr id="8" name="Google Shape;253;p18">
            <a:extLst>
              <a:ext uri="{FF2B5EF4-FFF2-40B4-BE49-F238E27FC236}">
                <a16:creationId xmlns:a16="http://schemas.microsoft.com/office/drawing/2014/main" id="{3D1159C4-57CD-2F46-8BF0-2277E5BA3D9A}"/>
              </a:ext>
            </a:extLst>
          </p:cNvPr>
          <p:cNvSpPr txBox="1"/>
          <p:nvPr/>
        </p:nvSpPr>
        <p:spPr>
          <a:xfrm>
            <a:off x="5354696" y="5041070"/>
            <a:ext cx="1870500"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Condensed Light"/>
                <a:ea typeface="Roboto Condensed Light"/>
                <a:cs typeface="Roboto Condensed Light"/>
                <a:sym typeface="Roboto Condensed Light"/>
              </a:rPr>
              <a:t>Battery Connection</a:t>
            </a:r>
            <a:endParaRPr>
              <a:latin typeface="Roboto Condensed Light"/>
              <a:ea typeface="Roboto Condensed Light"/>
              <a:cs typeface="Roboto Condensed Light"/>
              <a:sym typeface="Roboto Condensed Light"/>
            </a:endParaRPr>
          </a:p>
          <a:p>
            <a:pPr marL="0" lvl="0" indent="0" algn="l" rtl="0">
              <a:spcBef>
                <a:spcPts val="0"/>
              </a:spcBef>
              <a:spcAft>
                <a:spcPts val="0"/>
              </a:spcAft>
              <a:buNone/>
            </a:pPr>
            <a:r>
              <a:rPr lang="en">
                <a:latin typeface="Roboto Condensed Light"/>
                <a:ea typeface="Roboto Condensed Light"/>
                <a:cs typeface="Roboto Condensed Light"/>
                <a:sym typeface="Roboto Condensed Light"/>
              </a:rPr>
              <a:t>-6 Gauge wire</a:t>
            </a:r>
            <a:endParaRPr>
              <a:latin typeface="Roboto Condensed Light"/>
              <a:ea typeface="Roboto Condensed Light"/>
              <a:cs typeface="Roboto Condensed Light"/>
              <a:sym typeface="Roboto Condensed Light"/>
            </a:endParaRPr>
          </a:p>
        </p:txBody>
      </p:sp>
      <p:cxnSp>
        <p:nvCxnSpPr>
          <p:cNvPr id="9" name="Google Shape;254;p18">
            <a:extLst>
              <a:ext uri="{FF2B5EF4-FFF2-40B4-BE49-F238E27FC236}">
                <a16:creationId xmlns:a16="http://schemas.microsoft.com/office/drawing/2014/main" id="{38D4E310-AAD7-5749-9A07-B772217B672E}"/>
              </a:ext>
            </a:extLst>
          </p:cNvPr>
          <p:cNvCxnSpPr/>
          <p:nvPr/>
        </p:nvCxnSpPr>
        <p:spPr>
          <a:xfrm rot="10800000">
            <a:off x="5228446" y="4788295"/>
            <a:ext cx="442200" cy="290700"/>
          </a:xfrm>
          <a:prstGeom prst="straightConnector1">
            <a:avLst/>
          </a:prstGeom>
          <a:noFill/>
          <a:ln w="9525" cap="flat" cmpd="sng">
            <a:solidFill>
              <a:schemeClr val="dk2"/>
            </a:solidFill>
            <a:prstDash val="solid"/>
            <a:round/>
            <a:headEnd type="none" w="med" len="med"/>
            <a:tailEnd type="triangle" w="med" len="med"/>
          </a:ln>
        </p:spPr>
      </p:cxnSp>
      <p:sp>
        <p:nvSpPr>
          <p:cNvPr id="10" name="Google Shape;255;p18">
            <a:extLst>
              <a:ext uri="{FF2B5EF4-FFF2-40B4-BE49-F238E27FC236}">
                <a16:creationId xmlns:a16="http://schemas.microsoft.com/office/drawing/2014/main" id="{CA8D02B1-B3FE-8340-8B55-7D9591160A9A}"/>
              </a:ext>
            </a:extLst>
          </p:cNvPr>
          <p:cNvSpPr txBox="1"/>
          <p:nvPr/>
        </p:nvSpPr>
        <p:spPr>
          <a:xfrm>
            <a:off x="6694296" y="3334995"/>
            <a:ext cx="2123100"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Condensed Light"/>
                <a:ea typeface="Roboto Condensed Light"/>
                <a:cs typeface="Roboto Condensed Light"/>
                <a:sym typeface="Roboto Condensed Light"/>
              </a:rPr>
              <a:t>CAN Bus Termination Port</a:t>
            </a:r>
            <a:endParaRPr>
              <a:latin typeface="Roboto Condensed Light"/>
              <a:ea typeface="Roboto Condensed Light"/>
              <a:cs typeface="Roboto Condensed Light"/>
              <a:sym typeface="Roboto Condensed Light"/>
            </a:endParaRPr>
          </a:p>
          <a:p>
            <a:pPr marL="0" lvl="0" indent="0" algn="l" rtl="0">
              <a:spcBef>
                <a:spcPts val="0"/>
              </a:spcBef>
              <a:spcAft>
                <a:spcPts val="0"/>
              </a:spcAft>
              <a:buNone/>
            </a:pPr>
            <a:r>
              <a:rPr lang="en">
                <a:latin typeface="Roboto Condensed Light"/>
                <a:ea typeface="Roboto Condensed Light"/>
                <a:cs typeface="Roboto Condensed Light"/>
                <a:sym typeface="Roboto Condensed Light"/>
              </a:rPr>
              <a:t>-22/24 Gauge CAN wire</a:t>
            </a:r>
            <a:endParaRPr>
              <a:latin typeface="Roboto Condensed Light"/>
              <a:ea typeface="Roboto Condensed Light"/>
              <a:cs typeface="Roboto Condensed Light"/>
              <a:sym typeface="Roboto Condensed Light"/>
            </a:endParaRPr>
          </a:p>
        </p:txBody>
      </p:sp>
      <p:cxnSp>
        <p:nvCxnSpPr>
          <p:cNvPr id="11" name="Google Shape;256;p18">
            <a:extLst>
              <a:ext uri="{FF2B5EF4-FFF2-40B4-BE49-F238E27FC236}">
                <a16:creationId xmlns:a16="http://schemas.microsoft.com/office/drawing/2014/main" id="{3032018E-5B7F-5F4D-A738-613B0004C27F}"/>
              </a:ext>
            </a:extLst>
          </p:cNvPr>
          <p:cNvCxnSpPr>
            <a:stCxn id="10" idx="1"/>
            <a:endCxn id="5" idx="3"/>
          </p:cNvCxnSpPr>
          <p:nvPr/>
        </p:nvCxnSpPr>
        <p:spPr>
          <a:xfrm flipH="1">
            <a:off x="5913996" y="3568845"/>
            <a:ext cx="780300" cy="199500"/>
          </a:xfrm>
          <a:prstGeom prst="straightConnector1">
            <a:avLst/>
          </a:prstGeom>
          <a:noFill/>
          <a:ln w="9525" cap="flat" cmpd="sng">
            <a:solidFill>
              <a:schemeClr val="dk2"/>
            </a:solidFill>
            <a:prstDash val="solid"/>
            <a:round/>
            <a:headEnd type="none" w="med" len="med"/>
            <a:tailEnd type="triangle" w="med" len="med"/>
          </a:ln>
        </p:spPr>
      </p:cxnSp>
      <p:sp>
        <p:nvSpPr>
          <p:cNvPr id="12" name="Google Shape;257;p18">
            <a:extLst>
              <a:ext uri="{FF2B5EF4-FFF2-40B4-BE49-F238E27FC236}">
                <a16:creationId xmlns:a16="http://schemas.microsoft.com/office/drawing/2014/main" id="{A1AB68D9-1131-4C4D-B115-AB2E9D191244}"/>
              </a:ext>
            </a:extLst>
          </p:cNvPr>
          <p:cNvSpPr txBox="1"/>
          <p:nvPr/>
        </p:nvSpPr>
        <p:spPr>
          <a:xfrm>
            <a:off x="5127221" y="2172345"/>
            <a:ext cx="2123100" cy="2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Condensed Light"/>
                <a:ea typeface="Roboto Condensed Light"/>
                <a:cs typeface="Roboto Condensed Light"/>
                <a:sym typeface="Roboto Condensed Light"/>
              </a:rPr>
              <a:t>Small Power Ports</a:t>
            </a:r>
            <a:endParaRPr>
              <a:latin typeface="Roboto Condensed Light"/>
              <a:ea typeface="Roboto Condensed Light"/>
              <a:cs typeface="Roboto Condensed Light"/>
              <a:sym typeface="Roboto Condensed Light"/>
            </a:endParaRPr>
          </a:p>
          <a:p>
            <a:pPr marL="0" lvl="0" indent="0" algn="l" rtl="0">
              <a:spcBef>
                <a:spcPts val="0"/>
              </a:spcBef>
              <a:spcAft>
                <a:spcPts val="0"/>
              </a:spcAft>
              <a:buNone/>
            </a:pPr>
            <a:r>
              <a:rPr lang="en">
                <a:latin typeface="Roboto Condensed Light"/>
                <a:ea typeface="Roboto Condensed Light"/>
                <a:cs typeface="Roboto Condensed Light"/>
                <a:sym typeface="Roboto Condensed Light"/>
              </a:rPr>
              <a:t>-16/18 Gauge wires</a:t>
            </a:r>
            <a:endParaRPr>
              <a:latin typeface="Roboto Condensed Light"/>
              <a:ea typeface="Roboto Condensed Light"/>
              <a:cs typeface="Roboto Condensed Light"/>
              <a:sym typeface="Roboto Condensed Light"/>
            </a:endParaRPr>
          </a:p>
          <a:p>
            <a:pPr marL="0" lvl="0" indent="0" algn="l" rtl="0">
              <a:spcBef>
                <a:spcPts val="0"/>
              </a:spcBef>
              <a:spcAft>
                <a:spcPts val="0"/>
              </a:spcAft>
              <a:buNone/>
            </a:pPr>
            <a:r>
              <a:rPr lang="en">
                <a:latin typeface="Roboto Condensed Light"/>
                <a:ea typeface="Roboto Condensed Light"/>
                <a:cs typeface="Roboto Condensed Light"/>
                <a:sym typeface="Roboto Condensed Light"/>
              </a:rPr>
              <a:t>Breaker Sizes: 5-30 Amp</a:t>
            </a:r>
            <a:endParaRPr>
              <a:latin typeface="Roboto Condensed Light"/>
              <a:ea typeface="Roboto Condensed Light"/>
              <a:cs typeface="Roboto Condensed Light"/>
              <a:sym typeface="Roboto Condensed Light"/>
            </a:endParaRPr>
          </a:p>
        </p:txBody>
      </p:sp>
      <p:cxnSp>
        <p:nvCxnSpPr>
          <p:cNvPr id="13" name="Google Shape;258;p18">
            <a:extLst>
              <a:ext uri="{FF2B5EF4-FFF2-40B4-BE49-F238E27FC236}">
                <a16:creationId xmlns:a16="http://schemas.microsoft.com/office/drawing/2014/main" id="{54B49F6F-07EE-9747-90F3-8B6E0E75349B}"/>
              </a:ext>
            </a:extLst>
          </p:cNvPr>
          <p:cNvCxnSpPr/>
          <p:nvPr/>
        </p:nvCxnSpPr>
        <p:spPr>
          <a:xfrm flipH="1">
            <a:off x="4166921" y="2652570"/>
            <a:ext cx="960300" cy="37800"/>
          </a:xfrm>
          <a:prstGeom prst="straightConnector1">
            <a:avLst/>
          </a:prstGeom>
          <a:noFill/>
          <a:ln w="9525" cap="flat" cmpd="sng">
            <a:solidFill>
              <a:schemeClr val="dk2"/>
            </a:solidFill>
            <a:prstDash val="solid"/>
            <a:round/>
            <a:headEnd type="none" w="med" len="med"/>
            <a:tailEnd type="triangle" w="med" len="med"/>
          </a:ln>
        </p:spPr>
      </p:cxnSp>
      <p:sp>
        <p:nvSpPr>
          <p:cNvPr id="14" name="Google Shape;259;p18">
            <a:extLst>
              <a:ext uri="{FF2B5EF4-FFF2-40B4-BE49-F238E27FC236}">
                <a16:creationId xmlns:a16="http://schemas.microsoft.com/office/drawing/2014/main" id="{95294C8B-E695-E341-8707-60B53C8B722B}"/>
              </a:ext>
            </a:extLst>
          </p:cNvPr>
          <p:cNvSpPr txBox="1"/>
          <p:nvPr/>
        </p:nvSpPr>
        <p:spPr>
          <a:xfrm>
            <a:off x="805171" y="4333370"/>
            <a:ext cx="2211600" cy="10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Condensed Light"/>
                <a:ea typeface="Roboto Condensed Light"/>
                <a:cs typeface="Roboto Condensed Light"/>
                <a:sym typeface="Roboto Condensed Light"/>
              </a:rPr>
              <a:t>Large Power Ports</a:t>
            </a:r>
            <a:endParaRPr>
              <a:latin typeface="Roboto Condensed Light"/>
              <a:ea typeface="Roboto Condensed Light"/>
              <a:cs typeface="Roboto Condensed Light"/>
              <a:sym typeface="Roboto Condensed Light"/>
            </a:endParaRPr>
          </a:p>
          <a:p>
            <a:pPr marL="0" lvl="0" indent="0" algn="l" rtl="0">
              <a:spcBef>
                <a:spcPts val="0"/>
              </a:spcBef>
              <a:spcAft>
                <a:spcPts val="0"/>
              </a:spcAft>
              <a:buNone/>
            </a:pPr>
            <a:r>
              <a:rPr lang="en">
                <a:latin typeface="Roboto Condensed Light"/>
                <a:ea typeface="Roboto Condensed Light"/>
                <a:cs typeface="Roboto Condensed Light"/>
                <a:sym typeface="Roboto Condensed Light"/>
              </a:rPr>
              <a:t>-16 and lower Gauge wires</a:t>
            </a:r>
            <a:endParaRPr>
              <a:latin typeface="Roboto Condensed Light"/>
              <a:ea typeface="Roboto Condensed Light"/>
              <a:cs typeface="Roboto Condensed Light"/>
              <a:sym typeface="Roboto Condensed Light"/>
            </a:endParaRPr>
          </a:p>
          <a:p>
            <a:pPr marL="0" lvl="0" indent="0" algn="l" rtl="0">
              <a:spcBef>
                <a:spcPts val="0"/>
              </a:spcBef>
              <a:spcAft>
                <a:spcPts val="0"/>
              </a:spcAft>
              <a:buNone/>
            </a:pPr>
            <a:r>
              <a:rPr lang="en">
                <a:latin typeface="Roboto Condensed Light"/>
                <a:ea typeface="Roboto Condensed Light"/>
                <a:cs typeface="Roboto Condensed Light"/>
                <a:sym typeface="Roboto Condensed Light"/>
              </a:rPr>
              <a:t>Breaker Size: 40 Amp</a:t>
            </a:r>
            <a:endParaRPr>
              <a:latin typeface="Roboto Condensed Light"/>
              <a:ea typeface="Roboto Condensed Light"/>
              <a:cs typeface="Roboto Condensed Light"/>
              <a:sym typeface="Roboto Condensed Light"/>
            </a:endParaRPr>
          </a:p>
        </p:txBody>
      </p:sp>
      <p:cxnSp>
        <p:nvCxnSpPr>
          <p:cNvPr id="15" name="Google Shape;260;p18">
            <a:extLst>
              <a:ext uri="{FF2B5EF4-FFF2-40B4-BE49-F238E27FC236}">
                <a16:creationId xmlns:a16="http://schemas.microsoft.com/office/drawing/2014/main" id="{71B6FAC8-3D1E-8E45-A044-53740BC6BF45}"/>
              </a:ext>
            </a:extLst>
          </p:cNvPr>
          <p:cNvCxnSpPr/>
          <p:nvPr/>
        </p:nvCxnSpPr>
        <p:spPr>
          <a:xfrm rot="10800000" flipH="1">
            <a:off x="2523896" y="4358695"/>
            <a:ext cx="720300" cy="214800"/>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209424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2067-E43E-BE45-A658-07798073197A}"/>
              </a:ext>
            </a:extLst>
          </p:cNvPr>
          <p:cNvSpPr>
            <a:spLocks noGrp="1"/>
          </p:cNvSpPr>
          <p:nvPr>
            <p:ph type="title"/>
          </p:nvPr>
        </p:nvSpPr>
        <p:spPr/>
        <p:txBody>
          <a:bodyPr/>
          <a:lstStyle/>
          <a:p>
            <a:r>
              <a:rPr lang="en-US" dirty="0"/>
              <a:t>CAN Bus</a:t>
            </a:r>
          </a:p>
        </p:txBody>
      </p:sp>
      <p:sp>
        <p:nvSpPr>
          <p:cNvPr id="3" name="Content Placeholder 2">
            <a:extLst>
              <a:ext uri="{FF2B5EF4-FFF2-40B4-BE49-F238E27FC236}">
                <a16:creationId xmlns:a16="http://schemas.microsoft.com/office/drawing/2014/main" id="{5B3B6472-C385-EA49-9B9B-E46B7DAF7E30}"/>
              </a:ext>
            </a:extLst>
          </p:cNvPr>
          <p:cNvSpPr>
            <a:spLocks noGrp="1"/>
          </p:cNvSpPr>
          <p:nvPr>
            <p:ph idx="1"/>
          </p:nvPr>
        </p:nvSpPr>
        <p:spPr/>
        <p:txBody>
          <a:bodyPr>
            <a:normAutofit/>
          </a:bodyPr>
          <a:lstStyle/>
          <a:p>
            <a:r>
              <a:rPr lang="en-US" sz="1800" dirty="0">
                <a:latin typeface="Roboto Condensed Light"/>
                <a:ea typeface="Roboto Condensed Light"/>
                <a:cs typeface="Roboto Condensed Light"/>
                <a:sym typeface="Roboto Condensed Light"/>
              </a:rPr>
              <a:t>The CAN Bus is a daisy-chain of CAN communication wires connecting all systems that require the robot code from the </a:t>
            </a:r>
            <a:r>
              <a:rPr lang="en-US" sz="1800" dirty="0" err="1">
                <a:latin typeface="Roboto Condensed Light"/>
                <a:ea typeface="Roboto Condensed Light"/>
                <a:cs typeface="Roboto Condensed Light"/>
                <a:sym typeface="Roboto Condensed Light"/>
              </a:rPr>
              <a:t>RoboRIO</a:t>
            </a:r>
            <a:r>
              <a:rPr lang="en-US" sz="1800" dirty="0">
                <a:latin typeface="Roboto Condensed Light"/>
                <a:ea typeface="Roboto Condensed Light"/>
                <a:cs typeface="Roboto Condensed Light"/>
                <a:sym typeface="Roboto Condensed Light"/>
              </a:rPr>
              <a:t> to operate and provide feedback. The entire CAN Bus must be intact for the code to work for any part of the system, and it must begin with the </a:t>
            </a:r>
            <a:r>
              <a:rPr lang="en-US" sz="1800" dirty="0" err="1">
                <a:latin typeface="Roboto Condensed Light"/>
                <a:ea typeface="Roboto Condensed Light"/>
                <a:cs typeface="Roboto Condensed Light"/>
                <a:sym typeface="Roboto Condensed Light"/>
              </a:rPr>
              <a:t>RoboRIO</a:t>
            </a:r>
            <a:r>
              <a:rPr lang="en-US" sz="1800" dirty="0">
                <a:latin typeface="Roboto Condensed Light"/>
                <a:ea typeface="Roboto Condensed Light"/>
                <a:cs typeface="Roboto Condensed Light"/>
                <a:sym typeface="Roboto Condensed Light"/>
              </a:rPr>
              <a:t> and end with the PDB or alternative termination (such as a resistor). CAN wires are generally small green and yellow wires and should be twisted around each other as much as reasonably possible for stronger communication. </a:t>
            </a:r>
          </a:p>
          <a:p>
            <a:endParaRPr lang="en-US" sz="1800" dirty="0"/>
          </a:p>
        </p:txBody>
      </p:sp>
      <p:sp>
        <p:nvSpPr>
          <p:cNvPr id="4" name="Footer Placeholder 3">
            <a:extLst>
              <a:ext uri="{FF2B5EF4-FFF2-40B4-BE49-F238E27FC236}">
                <a16:creationId xmlns:a16="http://schemas.microsoft.com/office/drawing/2014/main" id="{210E3228-8704-B943-AF5D-972752E49EFC}"/>
              </a:ext>
            </a:extLst>
          </p:cNvPr>
          <p:cNvSpPr>
            <a:spLocks noGrp="1"/>
          </p:cNvSpPr>
          <p:nvPr>
            <p:ph type="ftr" sz="quarter" idx="11"/>
          </p:nvPr>
        </p:nvSpPr>
        <p:spPr/>
        <p:txBody>
          <a:bodyPr/>
          <a:lstStyle/>
          <a:p>
            <a:r>
              <a:rPr lang="en-US"/>
              <a:t>Copyright 2020 FRCTutorials.com (Last edit 3/4/2020)</a:t>
            </a:r>
            <a:endParaRPr lang="en-US" dirty="0"/>
          </a:p>
        </p:txBody>
      </p:sp>
      <p:pic>
        <p:nvPicPr>
          <p:cNvPr id="5" name="Google Shape;267;p19">
            <a:extLst>
              <a:ext uri="{FF2B5EF4-FFF2-40B4-BE49-F238E27FC236}">
                <a16:creationId xmlns:a16="http://schemas.microsoft.com/office/drawing/2014/main" id="{685015D5-2846-B242-AD76-15A33BF3FECD}"/>
              </a:ext>
            </a:extLst>
          </p:cNvPr>
          <p:cNvPicPr preferRelativeResize="0"/>
          <p:nvPr/>
        </p:nvPicPr>
        <p:blipFill>
          <a:blip r:embed="rId2">
            <a:alphaModFix/>
          </a:blip>
          <a:stretch>
            <a:fillRect/>
          </a:stretch>
        </p:blipFill>
        <p:spPr>
          <a:xfrm>
            <a:off x="1651872" y="3331195"/>
            <a:ext cx="2328474" cy="2328449"/>
          </a:xfrm>
          <a:prstGeom prst="rect">
            <a:avLst/>
          </a:prstGeom>
          <a:noFill/>
          <a:ln>
            <a:noFill/>
          </a:ln>
        </p:spPr>
      </p:pic>
      <p:sp>
        <p:nvSpPr>
          <p:cNvPr id="6" name="Google Shape;268;p19">
            <a:extLst>
              <a:ext uri="{FF2B5EF4-FFF2-40B4-BE49-F238E27FC236}">
                <a16:creationId xmlns:a16="http://schemas.microsoft.com/office/drawing/2014/main" id="{B89F428F-3B06-A740-BE06-8E6AEA606F3E}"/>
              </a:ext>
            </a:extLst>
          </p:cNvPr>
          <p:cNvSpPr txBox="1"/>
          <p:nvPr/>
        </p:nvSpPr>
        <p:spPr>
          <a:xfrm>
            <a:off x="478564" y="3789295"/>
            <a:ext cx="774615" cy="41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oboto Condensed Light"/>
                <a:ea typeface="Roboto Condensed Light"/>
                <a:cs typeface="Roboto Condensed Light"/>
                <a:sym typeface="Roboto Condensed Light"/>
              </a:rPr>
              <a:t>Start</a:t>
            </a:r>
            <a:endParaRPr dirty="0">
              <a:latin typeface="Roboto Condensed Light"/>
              <a:ea typeface="Roboto Condensed Light"/>
              <a:cs typeface="Roboto Condensed Light"/>
              <a:sym typeface="Roboto Condensed Light"/>
            </a:endParaRPr>
          </a:p>
        </p:txBody>
      </p:sp>
      <p:pic>
        <p:nvPicPr>
          <p:cNvPr id="7" name="Google Shape;270;p19">
            <a:extLst>
              <a:ext uri="{FF2B5EF4-FFF2-40B4-BE49-F238E27FC236}">
                <a16:creationId xmlns:a16="http://schemas.microsoft.com/office/drawing/2014/main" id="{CB6DF34D-A6C0-684A-AA05-7F6F7247566C}"/>
              </a:ext>
            </a:extLst>
          </p:cNvPr>
          <p:cNvPicPr preferRelativeResize="0"/>
          <p:nvPr/>
        </p:nvPicPr>
        <p:blipFill>
          <a:blip r:embed="rId3">
            <a:alphaModFix/>
          </a:blip>
          <a:stretch>
            <a:fillRect/>
          </a:stretch>
        </p:blipFill>
        <p:spPr>
          <a:xfrm>
            <a:off x="3980354" y="3583945"/>
            <a:ext cx="2024375" cy="2024375"/>
          </a:xfrm>
          <a:prstGeom prst="rect">
            <a:avLst/>
          </a:prstGeom>
          <a:noFill/>
          <a:ln>
            <a:noFill/>
          </a:ln>
        </p:spPr>
      </p:pic>
      <p:sp>
        <p:nvSpPr>
          <p:cNvPr id="8" name="Google Shape;271;p19">
            <a:extLst>
              <a:ext uri="{FF2B5EF4-FFF2-40B4-BE49-F238E27FC236}">
                <a16:creationId xmlns:a16="http://schemas.microsoft.com/office/drawing/2014/main" id="{AD61900D-92CE-AE49-B095-9CBA85BF0F05}"/>
              </a:ext>
            </a:extLst>
          </p:cNvPr>
          <p:cNvSpPr txBox="1"/>
          <p:nvPr/>
        </p:nvSpPr>
        <p:spPr>
          <a:xfrm>
            <a:off x="6775703" y="4623370"/>
            <a:ext cx="1009515" cy="41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oboto Condensed Light"/>
                <a:ea typeface="Roboto Condensed Light"/>
                <a:cs typeface="Roboto Condensed Light"/>
                <a:sym typeface="Roboto Condensed Light"/>
              </a:rPr>
              <a:t>Finish</a:t>
            </a:r>
            <a:endParaRPr dirty="0">
              <a:latin typeface="Roboto Condensed Light"/>
              <a:ea typeface="Roboto Condensed Light"/>
              <a:cs typeface="Roboto Condensed Light"/>
              <a:sym typeface="Roboto Condensed Light"/>
            </a:endParaRPr>
          </a:p>
        </p:txBody>
      </p:sp>
      <p:cxnSp>
        <p:nvCxnSpPr>
          <p:cNvPr id="9" name="Google Shape;272;p19">
            <a:extLst>
              <a:ext uri="{FF2B5EF4-FFF2-40B4-BE49-F238E27FC236}">
                <a16:creationId xmlns:a16="http://schemas.microsoft.com/office/drawing/2014/main" id="{805488E9-A1ED-0946-9FE8-0CA582F067BA}"/>
              </a:ext>
            </a:extLst>
          </p:cNvPr>
          <p:cNvCxnSpPr>
            <a:cxnSpLocks/>
            <a:stCxn id="8" idx="1"/>
            <a:endCxn id="7" idx="3"/>
          </p:cNvCxnSpPr>
          <p:nvPr/>
        </p:nvCxnSpPr>
        <p:spPr>
          <a:xfrm flipH="1" flipV="1">
            <a:off x="6004729" y="4596133"/>
            <a:ext cx="770974" cy="235737"/>
          </a:xfrm>
          <a:prstGeom prst="straightConnector1">
            <a:avLst/>
          </a:prstGeom>
          <a:noFill/>
          <a:ln w="9525" cap="flat" cmpd="sng">
            <a:solidFill>
              <a:schemeClr val="dk2"/>
            </a:solidFill>
            <a:prstDash val="solid"/>
            <a:round/>
            <a:headEnd type="none" w="med" len="med"/>
            <a:tailEnd type="triangle" w="med" len="med"/>
          </a:ln>
        </p:spPr>
      </p:cxnSp>
      <p:cxnSp>
        <p:nvCxnSpPr>
          <p:cNvPr id="10" name="Google Shape;269;p19">
            <a:extLst>
              <a:ext uri="{FF2B5EF4-FFF2-40B4-BE49-F238E27FC236}">
                <a16:creationId xmlns:a16="http://schemas.microsoft.com/office/drawing/2014/main" id="{67E2DF8E-43DA-6740-B0C2-14B0125DC97D}"/>
              </a:ext>
            </a:extLst>
          </p:cNvPr>
          <p:cNvCxnSpPr/>
          <p:nvPr/>
        </p:nvCxnSpPr>
        <p:spPr>
          <a:xfrm rot="10800000" flipH="1">
            <a:off x="1253179" y="3969295"/>
            <a:ext cx="568500" cy="57000"/>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360679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BAC4-D2EC-9A4C-9D1E-D0FFE3E3AC58}"/>
              </a:ext>
            </a:extLst>
          </p:cNvPr>
          <p:cNvSpPr>
            <a:spLocks noGrp="1"/>
          </p:cNvSpPr>
          <p:nvPr>
            <p:ph type="title"/>
          </p:nvPr>
        </p:nvSpPr>
        <p:spPr/>
        <p:txBody>
          <a:bodyPr/>
          <a:lstStyle/>
          <a:p>
            <a:r>
              <a:rPr lang="en-US" dirty="0"/>
              <a:t>Expanding Past the Basics</a:t>
            </a:r>
          </a:p>
        </p:txBody>
      </p:sp>
      <p:sp>
        <p:nvSpPr>
          <p:cNvPr id="3" name="Content Placeholder 2">
            <a:extLst>
              <a:ext uri="{FF2B5EF4-FFF2-40B4-BE49-F238E27FC236}">
                <a16:creationId xmlns:a16="http://schemas.microsoft.com/office/drawing/2014/main" id="{37014D83-C776-3840-8034-481D6E4CD88C}"/>
              </a:ext>
            </a:extLst>
          </p:cNvPr>
          <p:cNvSpPr>
            <a:spLocks noGrp="1"/>
          </p:cNvSpPr>
          <p:nvPr>
            <p:ph idx="1"/>
          </p:nvPr>
        </p:nvSpPr>
        <p:spPr>
          <a:xfrm>
            <a:off x="259080" y="1249680"/>
            <a:ext cx="4894811" cy="5029199"/>
          </a:xfrm>
        </p:spPr>
        <p:txBody>
          <a:bodyPr>
            <a:normAutofit lnSpcReduction="10000"/>
          </a:bodyPr>
          <a:lstStyle/>
          <a:p>
            <a:pPr marL="0" lvl="0" indent="0">
              <a:lnSpc>
                <a:spcPct val="115000"/>
              </a:lnSpc>
              <a:spcBef>
                <a:spcPts val="0"/>
              </a:spcBef>
              <a:buNone/>
            </a:pPr>
            <a:r>
              <a:rPr lang="en-US" dirty="0">
                <a:solidFill>
                  <a:schemeClr val="dk1"/>
                </a:solidFill>
              </a:rPr>
              <a:t>The </a:t>
            </a:r>
            <a:r>
              <a:rPr lang="en-US" dirty="0" err="1">
                <a:solidFill>
                  <a:schemeClr val="dk1"/>
                </a:solidFill>
              </a:rPr>
              <a:t>RoboRIO</a:t>
            </a:r>
            <a:r>
              <a:rPr lang="en-US" dirty="0">
                <a:solidFill>
                  <a:schemeClr val="dk1"/>
                </a:solidFill>
              </a:rPr>
              <a:t> has ports labelled DIO and PWM that are used quite frequently, with the others being related to specific sensors. For specific pin-outs, reference the Useful Sensors presentation. </a:t>
            </a:r>
          </a:p>
          <a:p>
            <a:pPr marL="0" lvl="0" indent="0">
              <a:lnSpc>
                <a:spcPct val="115000"/>
              </a:lnSpc>
              <a:spcBef>
                <a:spcPts val="0"/>
              </a:spcBef>
              <a:buNone/>
            </a:pPr>
            <a:r>
              <a:rPr lang="en-US" dirty="0">
                <a:solidFill>
                  <a:schemeClr val="dk1"/>
                </a:solidFill>
              </a:rPr>
              <a:t>DIO stands for Digital Input/Output. This is where most general sensors will plug in to provide feedback.</a:t>
            </a:r>
          </a:p>
          <a:p>
            <a:pPr marL="0" lvl="0" indent="0">
              <a:lnSpc>
                <a:spcPct val="115000"/>
              </a:lnSpc>
              <a:spcBef>
                <a:spcPts val="0"/>
              </a:spcBef>
              <a:buNone/>
            </a:pPr>
            <a:r>
              <a:rPr lang="en-US" dirty="0">
                <a:solidFill>
                  <a:schemeClr val="dk1"/>
                </a:solidFill>
              </a:rPr>
              <a:t> PWM stands for Pulse-Width Modulation. This is where any component entirely operating on a PWM wire, such as electrical servos, will plug into. PWMs have 3 parts, a power, ground, and signal wire. </a:t>
            </a:r>
          </a:p>
          <a:p>
            <a:pPr marL="0" lvl="0" indent="0">
              <a:spcBef>
                <a:spcPts val="600"/>
              </a:spcBef>
              <a:spcAft>
                <a:spcPts val="1000"/>
              </a:spcAft>
              <a:buNone/>
            </a:pPr>
            <a:endParaRPr lang="en-US" dirty="0"/>
          </a:p>
          <a:p>
            <a:endParaRPr lang="en-US" dirty="0"/>
          </a:p>
        </p:txBody>
      </p:sp>
      <p:sp>
        <p:nvSpPr>
          <p:cNvPr id="4" name="Footer Placeholder 3">
            <a:extLst>
              <a:ext uri="{FF2B5EF4-FFF2-40B4-BE49-F238E27FC236}">
                <a16:creationId xmlns:a16="http://schemas.microsoft.com/office/drawing/2014/main" id="{59F29886-E633-B44C-88D7-D06FB2BDCC45}"/>
              </a:ext>
            </a:extLst>
          </p:cNvPr>
          <p:cNvSpPr>
            <a:spLocks noGrp="1"/>
          </p:cNvSpPr>
          <p:nvPr>
            <p:ph type="ftr" sz="quarter" idx="11"/>
          </p:nvPr>
        </p:nvSpPr>
        <p:spPr/>
        <p:txBody>
          <a:bodyPr/>
          <a:lstStyle/>
          <a:p>
            <a:r>
              <a:rPr lang="en-US"/>
              <a:t>Copyright 2020 FRCTutorials.com (Last edit 3/4/2020)</a:t>
            </a:r>
            <a:endParaRPr lang="en-US" dirty="0"/>
          </a:p>
        </p:txBody>
      </p:sp>
      <p:pic>
        <p:nvPicPr>
          <p:cNvPr id="5" name="Google Shape;281;p20">
            <a:extLst>
              <a:ext uri="{FF2B5EF4-FFF2-40B4-BE49-F238E27FC236}">
                <a16:creationId xmlns:a16="http://schemas.microsoft.com/office/drawing/2014/main" id="{A8F18B7F-96EA-AF46-9F17-B375033C8DAA}"/>
              </a:ext>
            </a:extLst>
          </p:cNvPr>
          <p:cNvPicPr preferRelativeResize="0"/>
          <p:nvPr/>
        </p:nvPicPr>
        <p:blipFill>
          <a:blip r:embed="rId2">
            <a:alphaModFix/>
          </a:blip>
          <a:stretch>
            <a:fillRect/>
          </a:stretch>
        </p:blipFill>
        <p:spPr>
          <a:xfrm>
            <a:off x="5999990" y="2495232"/>
            <a:ext cx="2328474" cy="2328449"/>
          </a:xfrm>
          <a:prstGeom prst="rect">
            <a:avLst/>
          </a:prstGeom>
          <a:noFill/>
          <a:ln>
            <a:noFill/>
          </a:ln>
        </p:spPr>
      </p:pic>
    </p:spTree>
    <p:extLst>
      <p:ext uri="{BB962C8B-B14F-4D97-AF65-F5344CB8AC3E}">
        <p14:creationId xmlns:p14="http://schemas.microsoft.com/office/powerpoint/2010/main" val="576795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964F-0D1D-DF49-8043-A787ADE5D3AD}"/>
              </a:ext>
            </a:extLst>
          </p:cNvPr>
          <p:cNvSpPr>
            <a:spLocks noGrp="1"/>
          </p:cNvSpPr>
          <p:nvPr>
            <p:ph type="title"/>
          </p:nvPr>
        </p:nvSpPr>
        <p:spPr/>
        <p:txBody>
          <a:bodyPr>
            <a:normAutofit/>
          </a:bodyPr>
          <a:lstStyle/>
          <a:p>
            <a:r>
              <a:rPr lang="en" dirty="0"/>
              <a:t>Encoders and Modules and Motors</a:t>
            </a:r>
            <a:endParaRPr lang="en-US" dirty="0"/>
          </a:p>
        </p:txBody>
      </p:sp>
      <p:sp>
        <p:nvSpPr>
          <p:cNvPr id="3" name="Content Placeholder 2">
            <a:extLst>
              <a:ext uri="{FF2B5EF4-FFF2-40B4-BE49-F238E27FC236}">
                <a16:creationId xmlns:a16="http://schemas.microsoft.com/office/drawing/2014/main" id="{B71772F2-9AC5-9B44-91B9-421EA11E4795}"/>
              </a:ext>
            </a:extLst>
          </p:cNvPr>
          <p:cNvSpPr>
            <a:spLocks noGrp="1"/>
          </p:cNvSpPr>
          <p:nvPr>
            <p:ph idx="1"/>
          </p:nvPr>
        </p:nvSpPr>
        <p:spPr/>
        <p:txBody>
          <a:bodyPr>
            <a:normAutofit fontScale="92500" lnSpcReduction="20000"/>
          </a:bodyPr>
          <a:lstStyle/>
          <a:p>
            <a:pPr marL="457200" lvl="0" indent="-323850">
              <a:lnSpc>
                <a:spcPct val="115000"/>
              </a:lnSpc>
              <a:spcBef>
                <a:spcPts val="0"/>
              </a:spcBef>
              <a:buClr>
                <a:srgbClr val="C7D3E6"/>
              </a:buClr>
              <a:buSzPts val="1500"/>
              <a:buFont typeface="Roboto Condensed"/>
              <a:buChar char="▰"/>
            </a:pPr>
            <a:r>
              <a:rPr lang="en-US" dirty="0">
                <a:solidFill>
                  <a:schemeClr val="dk1"/>
                </a:solidFill>
                <a:latin typeface="Roboto Condensed"/>
                <a:ea typeface="Roboto Condensed"/>
                <a:cs typeface="Roboto Condensed"/>
                <a:sym typeface="Roboto Condensed"/>
              </a:rPr>
              <a:t>Fun with encoders! - Have you ever just wished your encoder could do all the calculations and work for you? Well now you can! With the use of a motor controller and a suitable encoder Breakout Board, you can attach your encoder wires directly to the board and motor controller. This lets you calculate the actual speed of your motors, so instead of turning voltages into speed, you can directly program the speed of your motors. </a:t>
            </a:r>
          </a:p>
          <a:p>
            <a:pPr marL="457200" lvl="0" indent="-323850">
              <a:lnSpc>
                <a:spcPct val="115000"/>
              </a:lnSpc>
              <a:spcBef>
                <a:spcPts val="0"/>
              </a:spcBef>
              <a:buClr>
                <a:srgbClr val="C7D3E6"/>
              </a:buClr>
              <a:buSzPts val="1500"/>
              <a:buFont typeface="Roboto Condensed"/>
              <a:buChar char="▰"/>
            </a:pPr>
            <a:r>
              <a:rPr lang="en-US" dirty="0">
                <a:solidFill>
                  <a:schemeClr val="dk1"/>
                </a:solidFill>
                <a:latin typeface="Roboto Condensed"/>
                <a:ea typeface="Roboto Condensed"/>
                <a:cs typeface="Roboto Condensed"/>
                <a:sym typeface="Roboto Condensed"/>
              </a:rPr>
              <a:t>Even More Pneumatics? - If you find yourself in need of a whole second Pneumatics Control Module to account for the amount of solenoids you have, you should know that you cannot splice it off of the other one, and you also can’t create a third port in the top of your PDB, so don’t get any funny ideas. According to inspection rules, you are allowed to connect your second PCM to a smaller PDB port with a 20 Amp breaker if you really need to. </a:t>
            </a:r>
          </a:p>
          <a:p>
            <a:pPr marL="457200" lvl="0" indent="-323850">
              <a:lnSpc>
                <a:spcPct val="115000"/>
              </a:lnSpc>
              <a:spcBef>
                <a:spcPts val="0"/>
              </a:spcBef>
              <a:buClr>
                <a:srgbClr val="C7D3E6"/>
              </a:buClr>
              <a:buSzPts val="1500"/>
              <a:buFont typeface="Roboto Condensed"/>
              <a:buChar char="▰"/>
            </a:pPr>
            <a:r>
              <a:rPr lang="en-US" dirty="0">
                <a:solidFill>
                  <a:schemeClr val="dk1"/>
                </a:solidFill>
                <a:latin typeface="Roboto Condensed"/>
                <a:ea typeface="Roboto Condensed"/>
                <a:cs typeface="Roboto Condensed"/>
                <a:sym typeface="Roboto Condensed"/>
              </a:rPr>
              <a:t>More motors and where to put them - Fun Fact #atleast3bynow! - If you manage to take up all 8 motor controller ports on your PDB, have no fear! Always keep track of the amperage requirements for the motors you’re working with. Quite often, if it’s not on the drive base, you can actually use a 20 amp breaker and use the smaller ports instead. </a:t>
            </a:r>
          </a:p>
          <a:p>
            <a:pPr marL="457200" lvl="0" indent="0">
              <a:lnSpc>
                <a:spcPct val="115000"/>
              </a:lnSpc>
              <a:spcBef>
                <a:spcPts val="0"/>
              </a:spcBef>
              <a:buNone/>
            </a:pPr>
            <a:endParaRPr lang="en-US" dirty="0">
              <a:solidFill>
                <a:schemeClr val="dk1"/>
              </a:solidFill>
            </a:endParaRPr>
          </a:p>
          <a:p>
            <a:pPr marL="0" lvl="0" indent="0">
              <a:spcBef>
                <a:spcPts val="600"/>
              </a:spcBef>
              <a:spcAft>
                <a:spcPts val="1000"/>
              </a:spcAft>
              <a:buNone/>
            </a:pPr>
            <a:endParaRPr lang="en-US" dirty="0"/>
          </a:p>
          <a:p>
            <a:endParaRPr lang="en-US" dirty="0"/>
          </a:p>
        </p:txBody>
      </p:sp>
      <p:sp>
        <p:nvSpPr>
          <p:cNvPr id="4" name="Footer Placeholder 3">
            <a:extLst>
              <a:ext uri="{FF2B5EF4-FFF2-40B4-BE49-F238E27FC236}">
                <a16:creationId xmlns:a16="http://schemas.microsoft.com/office/drawing/2014/main" id="{E863D2A8-5CA9-3440-A11F-604AA10E2572}"/>
              </a:ext>
            </a:extLst>
          </p:cNvPr>
          <p:cNvSpPr>
            <a:spLocks noGrp="1"/>
          </p:cNvSpPr>
          <p:nvPr>
            <p:ph type="ftr" sz="quarter" idx="11"/>
          </p:nvPr>
        </p:nvSpPr>
        <p:spPr/>
        <p:txBody>
          <a:bodyPr/>
          <a:lstStyle/>
          <a:p>
            <a:r>
              <a:rPr lang="en-US"/>
              <a:t>Copyright 2020 FRCTutorials.com (Last edit 3/4/2020)</a:t>
            </a:r>
            <a:endParaRPr lang="en-US" dirty="0"/>
          </a:p>
        </p:txBody>
      </p:sp>
    </p:spTree>
    <p:extLst>
      <p:ext uri="{BB962C8B-B14F-4D97-AF65-F5344CB8AC3E}">
        <p14:creationId xmlns:p14="http://schemas.microsoft.com/office/powerpoint/2010/main" val="2632930310"/>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955</Words>
  <Application>Microsoft Macintosh PowerPoint</Application>
  <PresentationFormat>On-screen Show (4:3)</PresentationFormat>
  <Paragraphs>70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Century Gothic</vt:lpstr>
      <vt:lpstr>Elephant</vt:lpstr>
      <vt:lpstr>Helvetica Neue</vt:lpstr>
      <vt:lpstr>Roboto Condensed</vt:lpstr>
      <vt:lpstr>Roboto Condensed Light</vt:lpstr>
      <vt:lpstr>BrushVTI</vt:lpstr>
      <vt:lpstr>Wiring Guide</vt:lpstr>
      <vt:lpstr>Basic Drive Base Layout</vt:lpstr>
      <vt:lpstr>Common Wiring Board Components</vt:lpstr>
      <vt:lpstr>What they look like!</vt:lpstr>
      <vt:lpstr>Basic Wiring Diagram</vt:lpstr>
      <vt:lpstr>PDB Ports and Breakers</vt:lpstr>
      <vt:lpstr>CAN Bus</vt:lpstr>
      <vt:lpstr>Expanding Past the Basics</vt:lpstr>
      <vt:lpstr>Encoders and Modules and Motors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Grants</dc:title>
  <dc:creator>Srinivasan Seshan</dc:creator>
  <cp:lastModifiedBy>Srinivasan Seshan</cp:lastModifiedBy>
  <cp:revision>52</cp:revision>
  <dcterms:created xsi:type="dcterms:W3CDTF">2020-03-03T17:05:41Z</dcterms:created>
  <dcterms:modified xsi:type="dcterms:W3CDTF">2020-05-27T17:20:46Z</dcterms:modified>
</cp:coreProperties>
</file>