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6858000" cx="9144000"/>
  <p:notesSz cx="6858000" cy="9144000"/>
  <p:embeddedFontLst>
    <p:embeddedFont>
      <p:font typeface="Abril Fatface"/>
      <p:regular r:id="rId15"/>
    </p:embeddedFont>
    <p:embeddedFont>
      <p:font typeface="Helvetica Neue"/>
      <p:regular r:id="rId16"/>
      <p:bold r:id="rId17"/>
      <p:italic r:id="rId18"/>
      <p:boldItalic r:id="rId19"/>
    </p:embeddedFont>
    <p:embeddedFont>
      <p:font typeface="Century Gothic"/>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4" roundtripDataSignature="AMtx7miHyj4zgOQFuoDkUIXj2/p1vmuc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CenturyGothic-regular.fntdata"/><Relationship Id="rId11" Type="http://schemas.openxmlformats.org/officeDocument/2006/relationships/slide" Target="slides/slide7.xml"/><Relationship Id="rId22" Type="http://schemas.openxmlformats.org/officeDocument/2006/relationships/font" Target="fonts/CenturyGothic-italic.fntdata"/><Relationship Id="rId10" Type="http://schemas.openxmlformats.org/officeDocument/2006/relationships/slide" Target="slides/slide6.xml"/><Relationship Id="rId21" Type="http://schemas.openxmlformats.org/officeDocument/2006/relationships/font" Target="fonts/CenturyGothic-bold.fntdata"/><Relationship Id="rId13" Type="http://schemas.openxmlformats.org/officeDocument/2006/relationships/slide" Target="slides/slide9.xml"/><Relationship Id="rId24" Type="http://customschemas.google.com/relationships/presentationmetadata" Target="metadata"/><Relationship Id="rId12" Type="http://schemas.openxmlformats.org/officeDocument/2006/relationships/slide" Target="slides/slide8.xml"/><Relationship Id="rId23" Type="http://schemas.openxmlformats.org/officeDocument/2006/relationships/font" Target="fonts/CenturyGothic-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AbrilFatface-regular.fntdata"/><Relationship Id="rId14" Type="http://schemas.openxmlformats.org/officeDocument/2006/relationships/slide" Target="slides/slide10.xml"/><Relationship Id="rId17" Type="http://schemas.openxmlformats.org/officeDocument/2006/relationships/font" Target="fonts/HelveticaNeue-bold.fntdata"/><Relationship Id="rId16" Type="http://schemas.openxmlformats.org/officeDocument/2006/relationships/font" Target="fonts/HelveticaNeue-regular.fntdata"/><Relationship Id="rId5" Type="http://schemas.openxmlformats.org/officeDocument/2006/relationships/slide" Target="slides/slide1.xml"/><Relationship Id="rId19" Type="http://schemas.openxmlformats.org/officeDocument/2006/relationships/font" Target="fonts/HelveticaNeue-boldItalic.fntdata"/><Relationship Id="rId6" Type="http://schemas.openxmlformats.org/officeDocument/2006/relationships/slide" Target="slides/slide2.xml"/><Relationship Id="rId18" Type="http://schemas.openxmlformats.org/officeDocument/2006/relationships/font" Target="fonts/HelveticaNeue-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 name="Google Shape;99;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 name="Google Shape;109;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 name="Google Shape;127;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850deb488e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g850deb488e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850deb488e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 name="Google Shape;148;g850deb488e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850deb488e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 name="Google Shape;158;g850deb488e_0_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850deb488e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g850deb488e_0_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descr="Tag=AccentColor&#10;Flavor=Light&#10;Target=Fill" id="16" name="Google Shape;16;p11"/>
          <p:cNvSpPr/>
          <p:nvPr/>
        </p:nvSpPr>
        <p:spPr>
          <a:xfrm flipH="1">
            <a:off x="2599854" y="527562"/>
            <a:ext cx="6992292" cy="5102484"/>
          </a:xfrm>
          <a:custGeom>
            <a:rect b="b" l="l" r="r" t="t"/>
            <a:pathLst>
              <a:path extrusionOk="0" h="5025119" w="6886274">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7" name="Google Shape;17;p11"/>
          <p:cNvSpPr txBox="1"/>
          <p:nvPr>
            <p:ph type="ctrTitle"/>
          </p:nvPr>
        </p:nvSpPr>
        <p:spPr>
          <a:xfrm>
            <a:off x="1508760" y="1591056"/>
            <a:ext cx="5705856" cy="326440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Abril Fatface"/>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1"/>
          <p:cNvSpPr txBox="1"/>
          <p:nvPr>
            <p:ph idx="1" type="subTitle"/>
          </p:nvPr>
        </p:nvSpPr>
        <p:spPr>
          <a:xfrm>
            <a:off x="1524000" y="4928616"/>
            <a:ext cx="5705856" cy="996696"/>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Clr>
                <a:schemeClr val="dk1"/>
              </a:buClr>
              <a:buSzPts val="2400"/>
              <a:buNone/>
              <a:defRPr sz="2400" cap="none"/>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77" name="Shape 77"/>
        <p:cNvGrpSpPr/>
        <p:nvPr/>
      </p:nvGrpSpPr>
      <p:grpSpPr>
        <a:xfrm>
          <a:off x="0" y="0"/>
          <a:ext cx="0" cy="0"/>
          <a:chOff x="0" y="0"/>
          <a:chExt cx="0" cy="0"/>
        </a:xfrm>
      </p:grpSpPr>
      <p:sp>
        <p:nvSpPr>
          <p:cNvPr descr="Tag=AccentColor&#10;Flavor=Light&#10;Target=Fill" id="78" name="Google Shape;78;p20"/>
          <p:cNvSpPr/>
          <p:nvPr/>
        </p:nvSpPr>
        <p:spPr>
          <a:xfrm>
            <a:off x="684965" y="1332237"/>
            <a:ext cx="5263732" cy="3841102"/>
          </a:xfrm>
          <a:custGeom>
            <a:rect b="b" l="l" r="r" t="t"/>
            <a:pathLst>
              <a:path extrusionOk="0" h="5025119" w="6886274">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79" name="Google Shape;79;p20"/>
          <p:cNvSpPr txBox="1"/>
          <p:nvPr>
            <p:ph type="title"/>
          </p:nvPr>
        </p:nvSpPr>
        <p:spPr>
          <a:xfrm>
            <a:off x="1399032" y="2523744"/>
            <a:ext cx="3831336" cy="1453896"/>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3200"/>
              <a:buFont typeface="Abril Fatfac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0"/>
          <p:cNvSpPr/>
          <p:nvPr>
            <p:ph idx="2" type="pic"/>
          </p:nvPr>
        </p:nvSpPr>
        <p:spPr>
          <a:xfrm>
            <a:off x="6711696" y="640079"/>
            <a:ext cx="4837176" cy="556869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1000"/>
              </a:spcBef>
              <a:spcAft>
                <a:spcPts val="0"/>
              </a:spcAft>
              <a:buClr>
                <a:schemeClr val="dk1"/>
              </a:buClr>
              <a:buSzPts val="3200"/>
              <a:buFont typeface="Arial"/>
              <a:buNone/>
              <a:defRPr b="0" i="0" sz="3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500"/>
              </a:spcBef>
              <a:spcAft>
                <a:spcPts val="0"/>
              </a:spcAft>
              <a:buClr>
                <a:schemeClr val="dk1"/>
              </a:buClr>
              <a:buSzPts val="2800"/>
              <a:buFont typeface="Arial"/>
              <a:buNone/>
              <a:defRPr b="0" i="0" sz="2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500"/>
              </a:spcBef>
              <a:spcAft>
                <a:spcPts val="0"/>
              </a:spcAft>
              <a:buClr>
                <a:schemeClr val="dk1"/>
              </a:buClr>
              <a:buSzPts val="2400"/>
              <a:buFont typeface="Arial"/>
              <a:buNone/>
              <a:defRPr b="0" i="0" sz="24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9pPr>
          </a:lstStyle>
          <a:p/>
        </p:txBody>
      </p:sp>
      <p:sp>
        <p:nvSpPr>
          <p:cNvPr id="81" name="Google Shape;81;p20"/>
          <p:cNvSpPr txBox="1"/>
          <p:nvPr>
            <p:ph idx="1" type="body"/>
          </p:nvPr>
        </p:nvSpPr>
        <p:spPr>
          <a:xfrm>
            <a:off x="1655064" y="4087368"/>
            <a:ext cx="3319272" cy="649224"/>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Clr>
                <a:schemeClr val="dk1"/>
              </a:buClr>
              <a:buSzPts val="2000"/>
              <a:buNone/>
              <a:defRPr sz="2000" cap="none"/>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2" name="Google Shape;82;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85" name="Shape 85"/>
        <p:cNvGrpSpPr/>
        <p:nvPr/>
      </p:nvGrpSpPr>
      <p:grpSpPr>
        <a:xfrm>
          <a:off x="0" y="0"/>
          <a:ext cx="0" cy="0"/>
          <a:chOff x="0" y="0"/>
          <a:chExt cx="0" cy="0"/>
        </a:xfrm>
      </p:grpSpPr>
      <p:sp>
        <p:nvSpPr>
          <p:cNvPr id="86" name="Google Shape;86;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91" name="Shape 91"/>
        <p:cNvGrpSpPr/>
        <p:nvPr/>
      </p:nvGrpSpPr>
      <p:grpSpPr>
        <a:xfrm>
          <a:off x="0" y="0"/>
          <a:ext cx="0" cy="0"/>
          <a:chOff x="0" y="0"/>
          <a:chExt cx="0" cy="0"/>
        </a:xfrm>
      </p:grpSpPr>
      <p:sp>
        <p:nvSpPr>
          <p:cNvPr id="92" name="Google Shape;92;p2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2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2" name="Shape 22"/>
        <p:cNvGrpSpPr/>
        <p:nvPr/>
      </p:nvGrpSpPr>
      <p:grpSpPr>
        <a:xfrm>
          <a:off x="0" y="0"/>
          <a:ext cx="0" cy="0"/>
          <a:chOff x="0" y="0"/>
          <a:chExt cx="0" cy="0"/>
        </a:xfrm>
      </p:grpSpPr>
      <p:sp>
        <p:nvSpPr>
          <p:cNvPr descr="Tag=AccentColor&#10;Flavor=Light&#10;Target=Fill" id="23" name="Google Shape;23;p12"/>
          <p:cNvSpPr/>
          <p:nvPr/>
        </p:nvSpPr>
        <p:spPr>
          <a:xfrm flipH="1">
            <a:off x="1" y="315111"/>
            <a:ext cx="3021543" cy="1435442"/>
          </a:xfrm>
          <a:custGeom>
            <a:rect b="b" l="l" r="r" t="t"/>
            <a:pathLst>
              <a:path extrusionOk="0" h="1435442" w="3021543">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24" name="Google Shape;24;p12"/>
          <p:cNvSpPr txBox="1"/>
          <p:nvPr>
            <p:ph type="title"/>
          </p:nvPr>
        </p:nvSpPr>
        <p:spPr>
          <a:xfrm>
            <a:off x="259080" y="365125"/>
            <a:ext cx="8663940" cy="7397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Abril Fatface"/>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2"/>
          <p:cNvSpPr txBox="1"/>
          <p:nvPr>
            <p:ph idx="1" type="body"/>
          </p:nvPr>
        </p:nvSpPr>
        <p:spPr>
          <a:xfrm>
            <a:off x="259080" y="1249680"/>
            <a:ext cx="8663940" cy="50291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12"/>
          <p:cNvSpPr txBox="1"/>
          <p:nvPr>
            <p:ph idx="10" type="dt"/>
          </p:nvPr>
        </p:nvSpPr>
        <p:spPr>
          <a:xfrm>
            <a:off x="459105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2"/>
          <p:cNvSpPr txBox="1"/>
          <p:nvPr>
            <p:ph idx="11" type="ftr"/>
          </p:nvPr>
        </p:nvSpPr>
        <p:spPr>
          <a:xfrm>
            <a:off x="25908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2"/>
          <p:cNvSpPr txBox="1"/>
          <p:nvPr>
            <p:ph idx="12" type="sldNum"/>
          </p:nvPr>
        </p:nvSpPr>
        <p:spPr>
          <a:xfrm>
            <a:off x="8404860" y="6356350"/>
            <a:ext cx="51816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9" name="Shape 29"/>
        <p:cNvGrpSpPr/>
        <p:nvPr/>
      </p:nvGrpSpPr>
      <p:grpSpPr>
        <a:xfrm>
          <a:off x="0" y="0"/>
          <a:ext cx="0" cy="0"/>
          <a:chOff x="0" y="0"/>
          <a:chExt cx="0" cy="0"/>
        </a:xfrm>
      </p:grpSpPr>
      <p:sp>
        <p:nvSpPr>
          <p:cNvPr descr="Tag=AccentColor&#10;Flavor=Light&#10;Target=Fill" id="30" name="Google Shape;30;p13"/>
          <p:cNvSpPr/>
          <p:nvPr/>
        </p:nvSpPr>
        <p:spPr>
          <a:xfrm>
            <a:off x="7209816" y="0"/>
            <a:ext cx="4143984" cy="5747660"/>
          </a:xfrm>
          <a:custGeom>
            <a:rect b="b" l="l" r="r" t="t"/>
            <a:pathLst>
              <a:path extrusionOk="0" h="5956080" w="384375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31" name="Google Shape;31;p13"/>
          <p:cNvSpPr txBox="1"/>
          <p:nvPr>
            <p:ph type="title"/>
          </p:nvPr>
        </p:nvSpPr>
        <p:spPr>
          <a:xfrm>
            <a:off x="831850" y="1078991"/>
            <a:ext cx="5266944" cy="313639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Abril Fatface"/>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3"/>
          <p:cNvSpPr txBox="1"/>
          <p:nvPr>
            <p:ph idx="1" type="body"/>
          </p:nvPr>
        </p:nvSpPr>
        <p:spPr>
          <a:xfrm>
            <a:off x="831850" y="4279392"/>
            <a:ext cx="5266944"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400"/>
              <a:buNone/>
              <a:defRPr sz="2400" cap="none">
                <a:solidFill>
                  <a:schemeClr val="dk1"/>
                </a:solidFill>
              </a:defRPr>
            </a:lvl1pPr>
            <a:lvl2pPr indent="-228600" lvl="1" marL="914400" algn="l">
              <a:lnSpc>
                <a:spcPct val="100000"/>
              </a:lnSpc>
              <a:spcBef>
                <a:spcPts val="500"/>
              </a:spcBef>
              <a:spcAft>
                <a:spcPts val="0"/>
              </a:spcAft>
              <a:buClr>
                <a:srgbClr val="888888"/>
              </a:buClr>
              <a:buSzPts val="2000"/>
              <a:buNone/>
              <a:defRPr sz="2000">
                <a:solidFill>
                  <a:srgbClr val="888888"/>
                </a:solidFill>
              </a:defRPr>
            </a:lvl2pPr>
            <a:lvl3pPr indent="-228600" lvl="2" marL="1371600" algn="l">
              <a:lnSpc>
                <a:spcPct val="100000"/>
              </a:lnSpc>
              <a:spcBef>
                <a:spcPts val="500"/>
              </a:spcBef>
              <a:spcAft>
                <a:spcPts val="0"/>
              </a:spcAft>
              <a:buClr>
                <a:srgbClr val="888888"/>
              </a:buClr>
              <a:buSzPts val="1800"/>
              <a:buNone/>
              <a:defRPr sz="1800">
                <a:solidFill>
                  <a:srgbClr val="888888"/>
                </a:solidFill>
              </a:defRPr>
            </a:lvl3pPr>
            <a:lvl4pPr indent="-228600" lvl="3" marL="1828800" algn="l">
              <a:lnSpc>
                <a:spcPct val="100000"/>
              </a:lnSpc>
              <a:spcBef>
                <a:spcPts val="500"/>
              </a:spcBef>
              <a:spcAft>
                <a:spcPts val="0"/>
              </a:spcAft>
              <a:buClr>
                <a:srgbClr val="888888"/>
              </a:buClr>
              <a:buSzPts val="1600"/>
              <a:buNone/>
              <a:defRPr sz="1600">
                <a:solidFill>
                  <a:srgbClr val="888888"/>
                </a:solidFill>
              </a:defRPr>
            </a:lvl4pPr>
            <a:lvl5pPr indent="-228600" lvl="4" marL="2286000" algn="l">
              <a:lnSpc>
                <a:spcPct val="10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 name="Google Shape;33;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6" name="Shape 36"/>
        <p:cNvGrpSpPr/>
        <p:nvPr/>
      </p:nvGrpSpPr>
      <p:grpSpPr>
        <a:xfrm>
          <a:off x="0" y="0"/>
          <a:ext cx="0" cy="0"/>
          <a:chOff x="0" y="0"/>
          <a:chExt cx="0" cy="0"/>
        </a:xfrm>
      </p:grpSpPr>
      <p:sp>
        <p:nvSpPr>
          <p:cNvPr descr="Tag=AccentColor&#10;Flavor=Light&#10;Target=Fill" id="37" name="Google Shape;37;p14"/>
          <p:cNvSpPr/>
          <p:nvPr/>
        </p:nvSpPr>
        <p:spPr>
          <a:xfrm flipH="1">
            <a:off x="1" y="315111"/>
            <a:ext cx="3021543" cy="1435442"/>
          </a:xfrm>
          <a:custGeom>
            <a:rect b="b" l="l" r="r" t="t"/>
            <a:pathLst>
              <a:path extrusionOk="0" h="1435442" w="3021543">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38" name="Google Shape;38;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Abril Fatface"/>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4"/>
          <p:cNvSpPr txBox="1"/>
          <p:nvPr>
            <p:ph idx="1" type="body"/>
          </p:nvPr>
        </p:nvSpPr>
        <p:spPr>
          <a:xfrm>
            <a:off x="838200" y="2011680"/>
            <a:ext cx="4937760" cy="416052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4"/>
          <p:cNvSpPr txBox="1"/>
          <p:nvPr>
            <p:ph idx="2" type="body"/>
          </p:nvPr>
        </p:nvSpPr>
        <p:spPr>
          <a:xfrm>
            <a:off x="6419088" y="2011680"/>
            <a:ext cx="4937760" cy="416052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4" name="Shape 44"/>
        <p:cNvGrpSpPr/>
        <p:nvPr/>
      </p:nvGrpSpPr>
      <p:grpSpPr>
        <a:xfrm>
          <a:off x="0" y="0"/>
          <a:ext cx="0" cy="0"/>
          <a:chOff x="0" y="0"/>
          <a:chExt cx="0" cy="0"/>
        </a:xfrm>
      </p:grpSpPr>
      <p:sp>
        <p:nvSpPr>
          <p:cNvPr descr="Tag=AccentColor&#10;Flavor=Light&#10;Target=Fill" id="45" name="Google Shape;45;p15"/>
          <p:cNvSpPr/>
          <p:nvPr/>
        </p:nvSpPr>
        <p:spPr>
          <a:xfrm flipH="1">
            <a:off x="1" y="315111"/>
            <a:ext cx="3021543" cy="1435442"/>
          </a:xfrm>
          <a:custGeom>
            <a:rect b="b" l="l" r="r" t="t"/>
            <a:pathLst>
              <a:path extrusionOk="0" h="1435442" w="3021543">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46" name="Google Shape;46;p1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Abril Fatface"/>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5"/>
          <p:cNvSpPr txBox="1"/>
          <p:nvPr>
            <p:ph idx="1" type="body"/>
          </p:nvPr>
        </p:nvSpPr>
        <p:spPr>
          <a:xfrm>
            <a:off x="839788" y="2011680"/>
            <a:ext cx="4937760" cy="95097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800"/>
              <a:buNone/>
              <a:defRPr b="1" sz="2800"/>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15"/>
          <p:cNvSpPr txBox="1"/>
          <p:nvPr>
            <p:ph idx="2" type="body"/>
          </p:nvPr>
        </p:nvSpPr>
        <p:spPr>
          <a:xfrm>
            <a:off x="839788" y="3127248"/>
            <a:ext cx="4937760" cy="306324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15"/>
          <p:cNvSpPr txBox="1"/>
          <p:nvPr>
            <p:ph idx="3" type="body"/>
          </p:nvPr>
        </p:nvSpPr>
        <p:spPr>
          <a:xfrm>
            <a:off x="6419088" y="2011680"/>
            <a:ext cx="4937760" cy="95097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800"/>
              <a:buNone/>
              <a:defRPr b="1" sz="2800"/>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15"/>
          <p:cNvSpPr txBox="1"/>
          <p:nvPr>
            <p:ph idx="4" type="body"/>
          </p:nvPr>
        </p:nvSpPr>
        <p:spPr>
          <a:xfrm>
            <a:off x="6419088" y="3127248"/>
            <a:ext cx="4937760" cy="306324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4" name="Shape 54"/>
        <p:cNvGrpSpPr/>
        <p:nvPr/>
      </p:nvGrpSpPr>
      <p:grpSpPr>
        <a:xfrm>
          <a:off x="0" y="0"/>
          <a:ext cx="0" cy="0"/>
          <a:chOff x="0" y="0"/>
          <a:chExt cx="0" cy="0"/>
        </a:xfrm>
      </p:grpSpPr>
      <p:sp>
        <p:nvSpPr>
          <p:cNvPr descr="Tag=AccentColor&#10;Flavor=Light&#10;Target=Fill" id="55" name="Google Shape;55;p16"/>
          <p:cNvSpPr/>
          <p:nvPr/>
        </p:nvSpPr>
        <p:spPr>
          <a:xfrm flipH="1">
            <a:off x="1969639" y="181596"/>
            <a:ext cx="8252722" cy="6022258"/>
          </a:xfrm>
          <a:custGeom>
            <a:rect b="b" l="l" r="r" t="t"/>
            <a:pathLst>
              <a:path extrusionOk="0" h="5025119" w="6886274">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56" name="Google Shape;56;p16"/>
          <p:cNvSpPr txBox="1"/>
          <p:nvPr>
            <p:ph type="title"/>
          </p:nvPr>
        </p:nvSpPr>
        <p:spPr>
          <a:xfrm>
            <a:off x="2843784" y="1572768"/>
            <a:ext cx="6501384" cy="409651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Abril Fatface"/>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type="blank">
  <p:cSld name="BLANK">
    <p:spTree>
      <p:nvGrpSpPr>
        <p:cNvPr id="60" name="Shape 60"/>
        <p:cNvGrpSpPr/>
        <p:nvPr/>
      </p:nvGrpSpPr>
      <p:grpSpPr>
        <a:xfrm>
          <a:off x="0" y="0"/>
          <a:ext cx="0" cy="0"/>
          <a:chOff x="0" y="0"/>
          <a:chExt cx="0" cy="0"/>
        </a:xfrm>
      </p:grpSpPr>
      <p:sp>
        <p:nvSpPr>
          <p:cNvPr id="61" name="Google Shape;61;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2">
  <p:cSld name="Blank 2">
    <p:spTree>
      <p:nvGrpSpPr>
        <p:cNvPr id="64" name="Shape 64"/>
        <p:cNvGrpSpPr/>
        <p:nvPr/>
      </p:nvGrpSpPr>
      <p:grpSpPr>
        <a:xfrm>
          <a:off x="0" y="0"/>
          <a:ext cx="0" cy="0"/>
          <a:chOff x="0" y="0"/>
          <a:chExt cx="0" cy="0"/>
        </a:xfrm>
      </p:grpSpPr>
      <p:sp>
        <p:nvSpPr>
          <p:cNvPr descr="Mask ID=&#10;Mask position=bottom, center&#10;Mask family= brushstroke, landscape, wide" id="65" name="Google Shape;65;p18"/>
          <p:cNvSpPr/>
          <p:nvPr/>
        </p:nvSpPr>
        <p:spPr>
          <a:xfrm>
            <a:off x="1768100" y="-1"/>
            <a:ext cx="10423900" cy="5920155"/>
          </a:xfrm>
          <a:custGeom>
            <a:rect b="b" l="l" r="r" t="t"/>
            <a:pathLst>
              <a:path extrusionOk="0" h="5491534" w="10423900">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66" name="Google Shape;66;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9" name="Shape 69"/>
        <p:cNvGrpSpPr/>
        <p:nvPr/>
      </p:nvGrpSpPr>
      <p:grpSpPr>
        <a:xfrm>
          <a:off x="0" y="0"/>
          <a:ext cx="0" cy="0"/>
          <a:chOff x="0" y="0"/>
          <a:chExt cx="0" cy="0"/>
        </a:xfrm>
      </p:grpSpPr>
      <p:sp>
        <p:nvSpPr>
          <p:cNvPr descr="Tag=AccentColor&#10;Flavor=Light&#10;Target=Fill" id="70" name="Google Shape;70;p19"/>
          <p:cNvSpPr/>
          <p:nvPr/>
        </p:nvSpPr>
        <p:spPr>
          <a:xfrm>
            <a:off x="4726728" y="0"/>
            <a:ext cx="7472381" cy="6858000"/>
          </a:xfrm>
          <a:custGeom>
            <a:rect b="b" l="l" r="r" t="t"/>
            <a:pathLst>
              <a:path extrusionOk="0" h="6886575" w="7472381">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71" name="Google Shape;71;p19"/>
          <p:cNvSpPr txBox="1"/>
          <p:nvPr>
            <p:ph type="title"/>
          </p:nvPr>
        </p:nvSpPr>
        <p:spPr>
          <a:xfrm>
            <a:off x="839788" y="640080"/>
            <a:ext cx="3886200" cy="295351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bril Fatfac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9"/>
          <p:cNvSpPr txBox="1"/>
          <p:nvPr>
            <p:ph idx="1" type="body"/>
          </p:nvPr>
        </p:nvSpPr>
        <p:spPr>
          <a:xfrm>
            <a:off x="7059168" y="640080"/>
            <a:ext cx="4489704" cy="5596128"/>
          </a:xfrm>
          <a:prstGeom prst="rect">
            <a:avLst/>
          </a:prstGeom>
          <a:noFill/>
          <a:ln>
            <a:noFill/>
          </a:ln>
        </p:spPr>
        <p:txBody>
          <a:bodyPr anchorCtr="0" anchor="ctr" bIns="45700" lIns="91425" spcFirstLastPara="1" rIns="91425" wrap="square" tIns="45700">
            <a:normAutofit/>
          </a:bodyPr>
          <a:lstStyle>
            <a:lvl1pPr indent="-431800" lvl="0" marL="457200" algn="l">
              <a:lnSpc>
                <a:spcPct val="100000"/>
              </a:lnSpc>
              <a:spcBef>
                <a:spcPts val="1000"/>
              </a:spcBef>
              <a:spcAft>
                <a:spcPts val="0"/>
              </a:spcAft>
              <a:buClr>
                <a:schemeClr val="dk1"/>
              </a:buClr>
              <a:buSzPts val="3200"/>
              <a:buChar char="•"/>
              <a:defRPr sz="3200"/>
            </a:lvl1pPr>
            <a:lvl2pPr indent="-406400" lvl="1" marL="914400" algn="l">
              <a:lnSpc>
                <a:spcPct val="100000"/>
              </a:lnSpc>
              <a:spcBef>
                <a:spcPts val="500"/>
              </a:spcBef>
              <a:spcAft>
                <a:spcPts val="0"/>
              </a:spcAft>
              <a:buClr>
                <a:schemeClr val="dk1"/>
              </a:buClr>
              <a:buSzPts val="2800"/>
              <a:buChar char="•"/>
              <a:defRPr sz="2800"/>
            </a:lvl2pPr>
            <a:lvl3pPr indent="-381000" lvl="2" marL="1371600" algn="l">
              <a:lnSpc>
                <a:spcPct val="100000"/>
              </a:lnSpc>
              <a:spcBef>
                <a:spcPts val="500"/>
              </a:spcBef>
              <a:spcAft>
                <a:spcPts val="0"/>
              </a:spcAft>
              <a:buClr>
                <a:schemeClr val="dk1"/>
              </a:buClr>
              <a:buSzPts val="2400"/>
              <a:buChar char="•"/>
              <a:defRPr sz="2400"/>
            </a:lvl3pPr>
            <a:lvl4pPr indent="-355600" lvl="3" marL="1828800" algn="l">
              <a:lnSpc>
                <a:spcPct val="100000"/>
              </a:lnSpc>
              <a:spcBef>
                <a:spcPts val="500"/>
              </a:spcBef>
              <a:spcAft>
                <a:spcPts val="0"/>
              </a:spcAft>
              <a:buClr>
                <a:schemeClr val="dk1"/>
              </a:buClr>
              <a:buSzPts val="2000"/>
              <a:buChar char="•"/>
              <a:defRPr sz="2000"/>
            </a:lvl4pPr>
            <a:lvl5pPr indent="-355600" lvl="4" marL="2286000" algn="l">
              <a:lnSpc>
                <a:spcPct val="10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3" name="Google Shape;73;p19"/>
          <p:cNvSpPr txBox="1"/>
          <p:nvPr>
            <p:ph idx="2" type="body"/>
          </p:nvPr>
        </p:nvSpPr>
        <p:spPr>
          <a:xfrm>
            <a:off x="839788" y="3776472"/>
            <a:ext cx="3886200" cy="246888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sz="1600"/>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190500" y="136526"/>
            <a:ext cx="8747760" cy="835024"/>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bril Fatface"/>
              <a:buNone/>
              <a:defRPr b="0" i="1" sz="4400" u="none" cap="none" strike="noStrike">
                <a:solidFill>
                  <a:schemeClr val="dk1"/>
                </a:solidFill>
                <a:latin typeface="Abril Fatface"/>
                <a:ea typeface="Abril Fatface"/>
                <a:cs typeface="Abril Fatface"/>
                <a:sym typeface="Abril Fatfac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
          <p:cNvSpPr txBox="1"/>
          <p:nvPr>
            <p:ph idx="1" type="body"/>
          </p:nvPr>
        </p:nvSpPr>
        <p:spPr>
          <a:xfrm>
            <a:off x="190500" y="1074420"/>
            <a:ext cx="8747760" cy="5189220"/>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00000"/>
              </a:lnSpc>
              <a:spcBef>
                <a:spcPts val="10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rtl="0" algn="l">
              <a:lnSpc>
                <a:spcPct val="10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5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5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
        <p:nvSpPr>
          <p:cNvPr id="12" name="Google Shape;12;p10"/>
          <p:cNvSpPr txBox="1"/>
          <p:nvPr>
            <p:ph idx="10" type="dt"/>
          </p:nvPr>
        </p:nvSpPr>
        <p:spPr>
          <a:xfrm>
            <a:off x="4564380" y="6365240"/>
            <a:ext cx="9525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10"/>
          <p:cNvSpPr txBox="1"/>
          <p:nvPr>
            <p:ph idx="11" type="ftr"/>
          </p:nvPr>
        </p:nvSpPr>
        <p:spPr>
          <a:xfrm>
            <a:off x="190500" y="6351269"/>
            <a:ext cx="411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4" name="Google Shape;14;p10"/>
          <p:cNvSpPr txBox="1"/>
          <p:nvPr>
            <p:ph idx="12" type="sldNum"/>
          </p:nvPr>
        </p:nvSpPr>
        <p:spPr>
          <a:xfrm>
            <a:off x="8526780" y="6369049"/>
            <a:ext cx="41148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mailto:frcteam2080@gmail.com" TargetMode="External"/><Relationship Id="rId4" Type="http://schemas.openxmlformats.org/officeDocument/2006/relationships/hyperlink" Target="http://www.torbotics2080.org" TargetMode="External"/><Relationship Id="rId5" Type="http://schemas.openxmlformats.org/officeDocument/2006/relationships/hyperlink" Target="http://creativecommons.org/licenses/by-nc-sa/4.0/" TargetMode="External"/><Relationship Id="rId6" Type="http://schemas.openxmlformats.org/officeDocument/2006/relationships/hyperlink" Target="http://creativecommons.org/licenses/by-nc-sa/4.0/" TargetMode="External"/><Relationship Id="rId7" Type="http://schemas.openxmlformats.org/officeDocument/2006/relationships/image" Target="../media/image2.png"/><Relationship Id="rId8"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100" name="Shape 100"/>
        <p:cNvGrpSpPr/>
        <p:nvPr/>
      </p:nvGrpSpPr>
      <p:grpSpPr>
        <a:xfrm>
          <a:off x="0" y="0"/>
          <a:ext cx="0" cy="0"/>
          <a:chOff x="0" y="0"/>
          <a:chExt cx="0" cy="0"/>
        </a:xfrm>
      </p:grpSpPr>
      <p:sp>
        <p:nvSpPr>
          <p:cNvPr id="101" name="Google Shape;101;p1"/>
          <p:cNvSpPr/>
          <p:nvPr/>
        </p:nvSpPr>
        <p:spPr>
          <a:xfrm>
            <a:off x="0" y="0"/>
            <a:ext cx="9141714"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02" name="Google Shape;102;p1"/>
          <p:cNvSpPr/>
          <p:nvPr/>
        </p:nvSpPr>
        <p:spPr>
          <a:xfrm>
            <a:off x="0" y="0"/>
            <a:ext cx="9144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03" name="Google Shape;103;p1"/>
          <p:cNvSpPr/>
          <p:nvPr/>
        </p:nvSpPr>
        <p:spPr>
          <a:xfrm>
            <a:off x="0" y="-5255"/>
            <a:ext cx="9144000" cy="6858000"/>
          </a:xfrm>
          <a:custGeom>
            <a:rect b="b" l="l" r="r" t="t"/>
            <a:pathLst>
              <a:path extrusionOk="0" h="6858000" w="12192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1"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2"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1"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04" name="Google Shape;104;p1"/>
          <p:cNvSpPr txBox="1"/>
          <p:nvPr>
            <p:ph type="ctrTitle"/>
          </p:nvPr>
        </p:nvSpPr>
        <p:spPr>
          <a:xfrm>
            <a:off x="711027" y="843324"/>
            <a:ext cx="8144738" cy="170157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Abril Fatface"/>
              <a:buNone/>
            </a:pPr>
            <a:r>
              <a:rPr b="1" lang="en-US" sz="6000"/>
              <a:t>FIRST SAFETY</a:t>
            </a:r>
            <a:endParaRPr/>
          </a:p>
        </p:txBody>
      </p:sp>
      <p:sp>
        <p:nvSpPr>
          <p:cNvPr id="105" name="Google Shape;105;p1"/>
          <p:cNvSpPr txBox="1"/>
          <p:nvPr>
            <p:ph idx="1" type="subTitle"/>
          </p:nvPr>
        </p:nvSpPr>
        <p:spPr>
          <a:xfrm>
            <a:off x="711028" y="2601649"/>
            <a:ext cx="3943349" cy="64678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700"/>
              <a:buNone/>
            </a:pPr>
            <a:r>
              <a:rPr lang="en-US" sz="1700"/>
              <a:t>TEAM 2080</a:t>
            </a:r>
            <a:endParaRPr/>
          </a:p>
        </p:txBody>
      </p:sp>
      <p:pic>
        <p:nvPicPr>
          <p:cNvPr descr="A close up of a sign&#10;&#10;Description automatically generated" id="106" name="Google Shape;106;p1"/>
          <p:cNvPicPr preferRelativeResize="0"/>
          <p:nvPr/>
        </p:nvPicPr>
        <p:blipFill rotWithShape="1">
          <a:blip r:embed="rId3">
            <a:alphaModFix/>
          </a:blip>
          <a:srcRect b="0" l="0" r="0" t="0"/>
          <a:stretch/>
        </p:blipFill>
        <p:spPr>
          <a:xfrm>
            <a:off x="4654378" y="4131092"/>
            <a:ext cx="3671887" cy="156973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9"/>
          <p:cNvSpPr txBox="1"/>
          <p:nvPr>
            <p:ph type="title"/>
          </p:nvPr>
        </p:nvSpPr>
        <p:spPr>
          <a:xfrm>
            <a:off x="259080" y="365125"/>
            <a:ext cx="8663940" cy="7397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bril Fatface"/>
              <a:buNone/>
            </a:pPr>
            <a:r>
              <a:rPr lang="en-US"/>
              <a:t>Credits</a:t>
            </a:r>
            <a:endParaRPr/>
          </a:p>
        </p:txBody>
      </p:sp>
      <p:sp>
        <p:nvSpPr>
          <p:cNvPr id="190" name="Google Shape;190;p9"/>
          <p:cNvSpPr txBox="1"/>
          <p:nvPr>
            <p:ph idx="1" type="body"/>
          </p:nvPr>
        </p:nvSpPr>
        <p:spPr>
          <a:xfrm>
            <a:off x="259080" y="1249680"/>
            <a:ext cx="8663940" cy="5029199"/>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1600"/>
              <a:buChar char="•"/>
            </a:pPr>
            <a:r>
              <a:rPr lang="en-US" sz="1600"/>
              <a:t>This lesson was written by FRC 2080 for FRCTutorials.com</a:t>
            </a:r>
            <a:endParaRPr sz="1600"/>
          </a:p>
          <a:p>
            <a:pPr indent="-228600" lvl="0" marL="228600" rtl="0" algn="l">
              <a:lnSpc>
                <a:spcPct val="100000"/>
              </a:lnSpc>
              <a:spcBef>
                <a:spcPts val="1000"/>
              </a:spcBef>
              <a:spcAft>
                <a:spcPts val="0"/>
              </a:spcAft>
              <a:buClr>
                <a:schemeClr val="dk1"/>
              </a:buClr>
              <a:buSzPts val="1600"/>
              <a:buChar char="•"/>
            </a:pPr>
            <a:r>
              <a:rPr lang="en-US" sz="1600"/>
              <a:t>You can contact the author at </a:t>
            </a:r>
            <a:r>
              <a:rPr lang="en-US" sz="1600" u="sng">
                <a:solidFill>
                  <a:schemeClr val="hlink"/>
                </a:solidFill>
                <a:hlinkClick r:id="rId3"/>
              </a:rPr>
              <a:t>frcteam2080@gmail.com</a:t>
            </a:r>
            <a:r>
              <a:rPr lang="en-US" sz="1600"/>
              <a:t> or </a:t>
            </a:r>
            <a:r>
              <a:rPr lang="en-US" sz="1600" u="sng">
                <a:solidFill>
                  <a:schemeClr val="hlink"/>
                </a:solidFill>
                <a:hlinkClick r:id="rId4"/>
              </a:rPr>
              <a:t>www.torbotics2080.org</a:t>
            </a:r>
            <a:r>
              <a:rPr lang="en-US" sz="1600"/>
              <a:t> </a:t>
            </a:r>
            <a:endParaRPr sz="1600"/>
          </a:p>
          <a:p>
            <a:pPr indent="-127000" lvl="0" marL="228600" rtl="0" algn="l">
              <a:lnSpc>
                <a:spcPct val="100000"/>
              </a:lnSpc>
              <a:spcBef>
                <a:spcPts val="1000"/>
              </a:spcBef>
              <a:spcAft>
                <a:spcPts val="0"/>
              </a:spcAft>
              <a:buClr>
                <a:schemeClr val="dk1"/>
              </a:buClr>
              <a:buSzPts val="1600"/>
              <a:buNone/>
            </a:pPr>
            <a:r>
              <a:t/>
            </a:r>
            <a:endParaRPr sz="1600"/>
          </a:p>
          <a:p>
            <a:pPr indent="-127000" lvl="0" marL="228600" rtl="0" algn="l">
              <a:lnSpc>
                <a:spcPct val="100000"/>
              </a:lnSpc>
              <a:spcBef>
                <a:spcPts val="1000"/>
              </a:spcBef>
              <a:spcAft>
                <a:spcPts val="0"/>
              </a:spcAft>
              <a:buClr>
                <a:schemeClr val="dk1"/>
              </a:buClr>
              <a:buSzPts val="1600"/>
              <a:buNone/>
            </a:pPr>
            <a:r>
              <a:t/>
            </a:r>
            <a:endParaRPr sz="1600"/>
          </a:p>
          <a:p>
            <a:pPr indent="-127000" lvl="0" marL="228600" rtl="0" algn="l">
              <a:lnSpc>
                <a:spcPct val="100000"/>
              </a:lnSpc>
              <a:spcBef>
                <a:spcPts val="1000"/>
              </a:spcBef>
              <a:spcAft>
                <a:spcPts val="0"/>
              </a:spcAft>
              <a:buClr>
                <a:schemeClr val="dk1"/>
              </a:buClr>
              <a:buSzPts val="1600"/>
              <a:buNone/>
            </a:pPr>
            <a:r>
              <a:t/>
            </a:r>
            <a:endParaRPr sz="1600"/>
          </a:p>
          <a:p>
            <a:pPr indent="-127000" lvl="0" marL="228600" rtl="0" algn="l">
              <a:lnSpc>
                <a:spcPct val="100000"/>
              </a:lnSpc>
              <a:spcBef>
                <a:spcPts val="1000"/>
              </a:spcBef>
              <a:spcAft>
                <a:spcPts val="0"/>
              </a:spcAft>
              <a:buClr>
                <a:schemeClr val="dk1"/>
              </a:buClr>
              <a:buSzPts val="1600"/>
              <a:buNone/>
            </a:pPr>
            <a:r>
              <a:t/>
            </a:r>
            <a:endParaRPr sz="1600"/>
          </a:p>
          <a:p>
            <a:pPr indent="-127000" lvl="0" marL="228600" rtl="0" algn="l">
              <a:lnSpc>
                <a:spcPct val="100000"/>
              </a:lnSpc>
              <a:spcBef>
                <a:spcPts val="1000"/>
              </a:spcBef>
              <a:spcAft>
                <a:spcPts val="0"/>
              </a:spcAft>
              <a:buClr>
                <a:schemeClr val="dk1"/>
              </a:buClr>
              <a:buSzPts val="1600"/>
              <a:buNone/>
            </a:pPr>
            <a:r>
              <a:t/>
            </a:r>
            <a:endParaRPr sz="1600"/>
          </a:p>
          <a:p>
            <a:pPr indent="-228600" lvl="0" marL="228600" rtl="0" algn="l">
              <a:lnSpc>
                <a:spcPct val="100000"/>
              </a:lnSpc>
              <a:spcBef>
                <a:spcPts val="1000"/>
              </a:spcBef>
              <a:spcAft>
                <a:spcPts val="0"/>
              </a:spcAft>
              <a:buClr>
                <a:schemeClr val="dk1"/>
              </a:buClr>
              <a:buSzPts val="1600"/>
              <a:buChar char="•"/>
            </a:pPr>
            <a:r>
              <a:rPr lang="en-US" sz="1600"/>
              <a:t>More lessons for FIRST Robotics Competition are available at www.FRCtutorials.com</a:t>
            </a:r>
            <a:endParaRPr sz="1600"/>
          </a:p>
        </p:txBody>
      </p:sp>
      <p:sp>
        <p:nvSpPr>
          <p:cNvPr id="191" name="Google Shape;191;p9"/>
          <p:cNvSpPr/>
          <p:nvPr/>
        </p:nvSpPr>
        <p:spPr>
          <a:xfrm>
            <a:off x="1420566" y="5157859"/>
            <a:ext cx="7464353" cy="430887"/>
          </a:xfrm>
          <a:prstGeom prst="rect">
            <a:avLst/>
          </a:prstGeom>
          <a:solidFill>
            <a:srgbClr val="F5F5F5"/>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Helvetica Neue"/>
              <a:buNone/>
            </a:pPr>
            <a:r>
              <a:rPr b="0" i="0" lang="en-US" sz="1400" u="none" cap="none" strike="noStrike">
                <a:solidFill>
                  <a:srgbClr val="000000"/>
                </a:solidFill>
                <a:latin typeface="Helvetica Neue"/>
                <a:ea typeface="Helvetica Neue"/>
                <a:cs typeface="Helvetica Neue"/>
                <a:sym typeface="Helvetica Neue"/>
              </a:rPr>
              <a:t>This work is licensed under 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Helvetica Neue"/>
              <a:buNone/>
            </a:pPr>
            <a:r>
              <a:rPr b="0" i="0" lang="en-US" sz="1400" u="none" cap="none" strike="noStrike">
                <a:solidFill>
                  <a:srgbClr val="000000"/>
                </a:solidFill>
                <a:latin typeface="Helvetica Neue"/>
                <a:ea typeface="Helvetica Neue"/>
                <a:cs typeface="Helvetica Neue"/>
                <a:sym typeface="Helvetica Neue"/>
              </a:rPr>
              <a:t> </a:t>
            </a:r>
            <a:r>
              <a:rPr b="0" i="0" lang="en-US" sz="1400" u="sng" cap="none" strike="noStrike">
                <a:solidFill>
                  <a:srgbClr val="4374B7"/>
                </a:solidFill>
                <a:latin typeface="Helvetica Neue"/>
                <a:ea typeface="Helvetica Neue"/>
                <a:cs typeface="Helvetica Neue"/>
                <a:sym typeface="Helvetica Neue"/>
                <a:hlinkClick r:id="rId5"/>
              </a:rPr>
              <a:t>Creative Commons Attribution-NonCommercial-ShareAlike 4.0 International License</a:t>
            </a:r>
            <a:r>
              <a:rPr b="0" i="0" lang="en-US" sz="1400" u="none" cap="none" strike="noStrike">
                <a:solidFill>
                  <a:srgbClr val="000000"/>
                </a:solidFill>
                <a:latin typeface="Helvetica Neue"/>
                <a:ea typeface="Helvetica Neue"/>
                <a:cs typeface="Helvetica Neue"/>
                <a:sym typeface="Helvetica Neue"/>
              </a:rPr>
              <a:t>.</a:t>
            </a:r>
            <a:r>
              <a:rPr b="0" i="0" lang="en-US" sz="1100" u="none" cap="none" strike="noStrike">
                <a:solidFill>
                  <a:schemeClr val="dk1"/>
                </a:solidFill>
                <a:latin typeface="Arial"/>
                <a:ea typeface="Arial"/>
                <a:cs typeface="Arial"/>
                <a:sym typeface="Arial"/>
              </a:rPr>
              <a:t> </a:t>
            </a:r>
            <a:endParaRPr b="0" i="0" sz="1800" u="none" cap="none" strike="noStrike">
              <a:solidFill>
                <a:srgbClr val="4374B7"/>
              </a:solidFill>
              <a:latin typeface="Helvetica Neue"/>
              <a:ea typeface="Helvetica Neue"/>
              <a:cs typeface="Helvetica Neue"/>
              <a:sym typeface="Helvetica Neue"/>
            </a:endParaRPr>
          </a:p>
        </p:txBody>
      </p:sp>
      <p:pic>
        <p:nvPicPr>
          <p:cNvPr descr="Creative Commons License" id="192" name="Google Shape;192;p9">
            <a:hlinkClick r:id="rId6"/>
          </p:cNvPr>
          <p:cNvPicPr preferRelativeResize="0"/>
          <p:nvPr/>
        </p:nvPicPr>
        <p:blipFill rotWithShape="1">
          <a:blip r:embed="rId7">
            <a:alphaModFix/>
          </a:blip>
          <a:srcRect b="0" l="0" r="0" t="0"/>
          <a:stretch/>
        </p:blipFill>
        <p:spPr>
          <a:xfrm>
            <a:off x="364901" y="5219289"/>
            <a:ext cx="949845" cy="334606"/>
          </a:xfrm>
          <a:prstGeom prst="rect">
            <a:avLst/>
          </a:prstGeom>
          <a:noFill/>
          <a:ln>
            <a:noFill/>
          </a:ln>
        </p:spPr>
      </p:pic>
      <p:sp>
        <p:nvSpPr>
          <p:cNvPr id="193" name="Google Shape;193;p9"/>
          <p:cNvSpPr txBox="1"/>
          <p:nvPr>
            <p:ph idx="12" type="sldNum"/>
          </p:nvPr>
        </p:nvSpPr>
        <p:spPr>
          <a:xfrm>
            <a:off x="8404860" y="6356350"/>
            <a:ext cx="51816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pic>
        <p:nvPicPr>
          <p:cNvPr id="194" name="Google Shape;194;p9"/>
          <p:cNvPicPr preferRelativeResize="0"/>
          <p:nvPr/>
        </p:nvPicPr>
        <p:blipFill rotWithShape="1">
          <a:blip r:embed="rId8">
            <a:alphaModFix/>
          </a:blip>
          <a:srcRect b="23153" l="0" r="0" t="11272"/>
          <a:stretch/>
        </p:blipFill>
        <p:spPr>
          <a:xfrm>
            <a:off x="2176500" y="2090650"/>
            <a:ext cx="4948424" cy="1595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
          <p:cNvSpPr txBox="1"/>
          <p:nvPr>
            <p:ph type="title"/>
          </p:nvPr>
        </p:nvSpPr>
        <p:spPr>
          <a:xfrm>
            <a:off x="240005" y="159800"/>
            <a:ext cx="8664000" cy="7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bril Fatface"/>
              <a:buNone/>
            </a:pPr>
            <a:r>
              <a:rPr lang="en-US"/>
              <a:t>#PUTSAFETYFIRST - Why?</a:t>
            </a:r>
            <a:endParaRPr/>
          </a:p>
        </p:txBody>
      </p:sp>
      <p:sp>
        <p:nvSpPr>
          <p:cNvPr id="112" name="Google Shape;112;p2"/>
          <p:cNvSpPr txBox="1"/>
          <p:nvPr>
            <p:ph idx="12" type="sldNum"/>
          </p:nvPr>
        </p:nvSpPr>
        <p:spPr>
          <a:xfrm>
            <a:off x="8404860" y="6356350"/>
            <a:ext cx="51816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113" name="Google Shape;113;p2"/>
          <p:cNvSpPr txBox="1"/>
          <p:nvPr/>
        </p:nvSpPr>
        <p:spPr>
          <a:xfrm>
            <a:off x="4097425" y="1235375"/>
            <a:ext cx="4948800" cy="548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500">
                <a:latin typeface="Century Gothic"/>
                <a:ea typeface="Century Gothic"/>
                <a:cs typeface="Century Gothic"/>
                <a:sym typeface="Century Gothic"/>
              </a:rPr>
              <a:t>A safe work environment in FRC is important…</a:t>
            </a:r>
            <a:endParaRPr b="1" sz="2500">
              <a:latin typeface="Century Gothic"/>
              <a:ea typeface="Century Gothic"/>
              <a:cs typeface="Century Gothic"/>
              <a:sym typeface="Century Gothic"/>
            </a:endParaRPr>
          </a:p>
          <a:p>
            <a:pPr indent="0" lvl="0" marL="0" rtl="0" algn="l">
              <a:spcBef>
                <a:spcPts val="0"/>
              </a:spcBef>
              <a:spcAft>
                <a:spcPts val="0"/>
              </a:spcAft>
              <a:buNone/>
            </a:pPr>
            <a:r>
              <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Char char="●"/>
            </a:pPr>
            <a:r>
              <a:rPr lang="en-US" sz="2000">
                <a:latin typeface="Century Gothic"/>
                <a:ea typeface="Century Gothic"/>
                <a:cs typeface="Century Gothic"/>
                <a:sym typeface="Century Gothic"/>
              </a:rPr>
              <a:t>to prevent injuries and illnesses from occurring.</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Char char="●"/>
            </a:pPr>
            <a:r>
              <a:rPr lang="en-US" sz="2000">
                <a:latin typeface="Century Gothic"/>
                <a:ea typeface="Century Gothic"/>
                <a:cs typeface="Century Gothic"/>
                <a:sym typeface="Century Gothic"/>
              </a:rPr>
              <a:t>to engage team members in understanding their own social responsibility to the team.</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Char char="●"/>
            </a:pPr>
            <a:r>
              <a:rPr lang="en-US" sz="2000">
                <a:latin typeface="Century Gothic"/>
                <a:ea typeface="Century Gothic"/>
                <a:cs typeface="Century Gothic"/>
                <a:sym typeface="Century Gothic"/>
              </a:rPr>
              <a:t>to increase productivity &amp; streamline our effectiveness.</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Char char="●"/>
            </a:pPr>
            <a:r>
              <a:rPr lang="en-US" sz="2000">
                <a:latin typeface="Century Gothic"/>
                <a:ea typeface="Century Gothic"/>
                <a:cs typeface="Century Gothic"/>
                <a:sym typeface="Century Gothic"/>
              </a:rPr>
              <a:t>to decrease the cost of having to replace broken items from misuse.</a:t>
            </a:r>
            <a:endParaRPr sz="2000">
              <a:latin typeface="Century Gothic"/>
              <a:ea typeface="Century Gothic"/>
              <a:cs typeface="Century Gothic"/>
              <a:sym typeface="Century Gothic"/>
            </a:endParaRPr>
          </a:p>
          <a:p>
            <a:pPr indent="0" lvl="0" marL="0" rtl="0" algn="l">
              <a:spcBef>
                <a:spcPts val="0"/>
              </a:spcBef>
              <a:spcAft>
                <a:spcPts val="0"/>
              </a:spcAft>
              <a:buNone/>
            </a:pPr>
            <a:r>
              <a:t/>
            </a:r>
            <a:endParaRPr sz="2000">
              <a:latin typeface="Century Gothic"/>
              <a:ea typeface="Century Gothic"/>
              <a:cs typeface="Century Gothic"/>
              <a:sym typeface="Century Gothic"/>
            </a:endParaRPr>
          </a:p>
          <a:p>
            <a:pPr indent="0" lvl="0" marL="0" rtl="0" algn="l">
              <a:spcBef>
                <a:spcPts val="0"/>
              </a:spcBef>
              <a:spcAft>
                <a:spcPts val="0"/>
              </a:spcAft>
              <a:buNone/>
            </a:pPr>
            <a:r>
              <a:rPr lang="en-US" sz="2000">
                <a:latin typeface="Century Gothic"/>
                <a:ea typeface="Century Gothic"/>
                <a:cs typeface="Century Gothic"/>
                <a:sym typeface="Century Gothic"/>
              </a:rPr>
              <a:t>Your members need </a:t>
            </a:r>
            <a:r>
              <a:rPr lang="en-US" sz="2000">
                <a:latin typeface="Century Gothic"/>
                <a:ea typeface="Century Gothic"/>
                <a:cs typeface="Century Gothic"/>
                <a:sym typeface="Century Gothic"/>
              </a:rPr>
              <a:t>to know</a:t>
            </a:r>
            <a:r>
              <a:rPr lang="en-US" sz="2000">
                <a:latin typeface="Century Gothic"/>
                <a:ea typeface="Century Gothic"/>
                <a:cs typeface="Century Gothic"/>
                <a:sym typeface="Century Gothic"/>
              </a:rPr>
              <a:t> they are in good hands while working.</a:t>
            </a:r>
            <a:endParaRPr sz="2000">
              <a:latin typeface="Century Gothic"/>
              <a:ea typeface="Century Gothic"/>
              <a:cs typeface="Century Gothic"/>
              <a:sym typeface="Century Gothic"/>
            </a:endParaRPr>
          </a:p>
          <a:p>
            <a:pPr indent="0" lvl="0" marL="0" rtl="0" algn="l">
              <a:spcBef>
                <a:spcPts val="0"/>
              </a:spcBef>
              <a:spcAft>
                <a:spcPts val="0"/>
              </a:spcAft>
              <a:buNone/>
            </a:pPr>
            <a:r>
              <a:t/>
            </a:r>
            <a:endParaRPr>
              <a:latin typeface="Century Gothic"/>
              <a:ea typeface="Century Gothic"/>
              <a:cs typeface="Century Gothic"/>
              <a:sym typeface="Century Gothic"/>
            </a:endParaRPr>
          </a:p>
        </p:txBody>
      </p:sp>
      <p:pic>
        <p:nvPicPr>
          <p:cNvPr id="114" name="Google Shape;114;p2"/>
          <p:cNvPicPr preferRelativeResize="0"/>
          <p:nvPr/>
        </p:nvPicPr>
        <p:blipFill rotWithShape="1">
          <a:blip r:embed="rId3">
            <a:alphaModFix/>
          </a:blip>
          <a:srcRect b="22948" l="0" r="0" t="10125"/>
          <a:stretch/>
        </p:blipFill>
        <p:spPr>
          <a:xfrm>
            <a:off x="131878" y="3391925"/>
            <a:ext cx="3528325" cy="3148533"/>
          </a:xfrm>
          <a:prstGeom prst="rect">
            <a:avLst/>
          </a:prstGeom>
          <a:noFill/>
          <a:ln>
            <a:noFill/>
          </a:ln>
        </p:spPr>
      </p:pic>
      <p:pic>
        <p:nvPicPr>
          <p:cNvPr id="115" name="Google Shape;115;p2"/>
          <p:cNvPicPr preferRelativeResize="0"/>
          <p:nvPr/>
        </p:nvPicPr>
        <p:blipFill rotWithShape="1">
          <a:blip r:embed="rId4">
            <a:alphaModFix/>
          </a:blip>
          <a:srcRect b="6551" l="0" r="0" t="9131"/>
          <a:stretch/>
        </p:blipFill>
        <p:spPr>
          <a:xfrm>
            <a:off x="131875" y="899600"/>
            <a:ext cx="3528324" cy="22313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3"/>
          <p:cNvSpPr txBox="1"/>
          <p:nvPr>
            <p:ph type="title"/>
          </p:nvPr>
        </p:nvSpPr>
        <p:spPr>
          <a:xfrm>
            <a:off x="240030" y="200875"/>
            <a:ext cx="8664000" cy="7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bril Fatface"/>
              <a:buNone/>
            </a:pPr>
            <a:r>
              <a:rPr lang="en-US"/>
              <a:t>Tips to Create a Team Safety Plan</a:t>
            </a:r>
            <a:endParaRPr/>
          </a:p>
        </p:txBody>
      </p:sp>
      <p:sp>
        <p:nvSpPr>
          <p:cNvPr id="121" name="Google Shape;121;p3"/>
          <p:cNvSpPr txBox="1"/>
          <p:nvPr>
            <p:ph idx="12" type="sldNum"/>
          </p:nvPr>
        </p:nvSpPr>
        <p:spPr>
          <a:xfrm>
            <a:off x="8404860" y="6356350"/>
            <a:ext cx="51816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122" name="Google Shape;122;p3"/>
          <p:cNvSpPr txBox="1"/>
          <p:nvPr/>
        </p:nvSpPr>
        <p:spPr>
          <a:xfrm>
            <a:off x="384850" y="1104900"/>
            <a:ext cx="5466900" cy="5753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Every team should develop a thorough Safety Plan that includes team member expectations involving use of PPE, work in the shop, competitions &amp; during outreach. </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Always reference the </a:t>
            </a:r>
            <a:r>
              <a:rPr i="1" lang="en-US" sz="1800">
                <a:latin typeface="Century Gothic"/>
                <a:ea typeface="Century Gothic"/>
                <a:cs typeface="Century Gothic"/>
                <a:sym typeface="Century Gothic"/>
              </a:rPr>
              <a:t>FIRST</a:t>
            </a:r>
            <a:r>
              <a:rPr lang="en-US" sz="1800">
                <a:latin typeface="Century Gothic"/>
                <a:ea typeface="Century Gothic"/>
                <a:cs typeface="Century Gothic"/>
                <a:sym typeface="Century Gothic"/>
              </a:rPr>
              <a:t> Safety Manual. Be sure to take a look for any safety updates throughout the season &amp; from year to year.</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There are many teams who are willing to share their Safety Manual to help others get ideas for creating their own. You can find ours on our website.</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All team members must be educated on proper PPE and tool usage.</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Make sure you keep documentation of all shop and team safety trainings.</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It’s not only for the Safety C</a:t>
            </a:r>
            <a:r>
              <a:rPr lang="en-US" sz="1800">
                <a:latin typeface="Century Gothic"/>
                <a:ea typeface="Century Gothic"/>
                <a:cs typeface="Century Gothic"/>
                <a:sym typeface="Century Gothic"/>
              </a:rPr>
              <a:t>aptain</a:t>
            </a:r>
            <a:r>
              <a:rPr lang="en-US" sz="1800">
                <a:latin typeface="Century Gothic"/>
                <a:ea typeface="Century Gothic"/>
                <a:cs typeface="Century Gothic"/>
                <a:sym typeface="Century Gothic"/>
              </a:rPr>
              <a:t> to know. The </a:t>
            </a:r>
            <a:r>
              <a:rPr lang="en-US" sz="1800">
                <a:latin typeface="Century Gothic"/>
                <a:ea typeface="Century Gothic"/>
                <a:cs typeface="Century Gothic"/>
                <a:sym typeface="Century Gothic"/>
              </a:rPr>
              <a:t>entire</a:t>
            </a:r>
            <a:r>
              <a:rPr lang="en-US" sz="1800">
                <a:latin typeface="Century Gothic"/>
                <a:ea typeface="Century Gothic"/>
                <a:cs typeface="Century Gothic"/>
                <a:sym typeface="Century Gothic"/>
              </a:rPr>
              <a:t> team must be </a:t>
            </a:r>
            <a:r>
              <a:rPr lang="en-US" sz="1800">
                <a:latin typeface="Century Gothic"/>
                <a:ea typeface="Century Gothic"/>
                <a:cs typeface="Century Gothic"/>
                <a:sym typeface="Century Gothic"/>
              </a:rPr>
              <a:t>educated</a:t>
            </a:r>
            <a:r>
              <a:rPr lang="en-US" sz="1800">
                <a:latin typeface="Century Gothic"/>
                <a:ea typeface="Century Gothic"/>
                <a:cs typeface="Century Gothic"/>
                <a:sym typeface="Century Gothic"/>
              </a:rPr>
              <a:t> on your team’s safety plan.</a:t>
            </a:r>
            <a:endParaRPr sz="1800">
              <a:latin typeface="Century Gothic"/>
              <a:ea typeface="Century Gothic"/>
              <a:cs typeface="Century Gothic"/>
              <a:sym typeface="Century Gothic"/>
            </a:endParaRPr>
          </a:p>
        </p:txBody>
      </p:sp>
      <p:pic>
        <p:nvPicPr>
          <p:cNvPr id="123" name="Google Shape;123;p3"/>
          <p:cNvPicPr preferRelativeResize="0"/>
          <p:nvPr/>
        </p:nvPicPr>
        <p:blipFill rotWithShape="1">
          <a:blip r:embed="rId3">
            <a:alphaModFix/>
          </a:blip>
          <a:srcRect b="5970" l="10339" r="14630" t="0"/>
          <a:stretch/>
        </p:blipFill>
        <p:spPr>
          <a:xfrm>
            <a:off x="6004150" y="940675"/>
            <a:ext cx="2667999" cy="2508850"/>
          </a:xfrm>
          <a:prstGeom prst="rect">
            <a:avLst/>
          </a:prstGeom>
          <a:noFill/>
          <a:ln>
            <a:noFill/>
          </a:ln>
        </p:spPr>
      </p:pic>
      <p:pic>
        <p:nvPicPr>
          <p:cNvPr id="124" name="Google Shape;124;p3"/>
          <p:cNvPicPr preferRelativeResize="0"/>
          <p:nvPr/>
        </p:nvPicPr>
        <p:blipFill rotWithShape="1">
          <a:blip r:embed="rId4">
            <a:alphaModFix/>
          </a:blip>
          <a:srcRect b="8893" l="0" r="0" t="8146"/>
          <a:stretch/>
        </p:blipFill>
        <p:spPr>
          <a:xfrm>
            <a:off x="6004150" y="3647220"/>
            <a:ext cx="2668000" cy="295105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4"/>
          <p:cNvSpPr txBox="1"/>
          <p:nvPr>
            <p:ph type="title"/>
          </p:nvPr>
        </p:nvSpPr>
        <p:spPr>
          <a:xfrm>
            <a:off x="240026" y="129375"/>
            <a:ext cx="6802800" cy="7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bril Fatface"/>
              <a:buNone/>
            </a:pPr>
            <a:r>
              <a:rPr lang="en-US"/>
              <a:t>Instilling a Culture of Safety</a:t>
            </a:r>
            <a:endParaRPr/>
          </a:p>
        </p:txBody>
      </p:sp>
      <p:sp>
        <p:nvSpPr>
          <p:cNvPr id="130" name="Google Shape;130;p4"/>
          <p:cNvSpPr txBox="1"/>
          <p:nvPr>
            <p:ph idx="12" type="sldNum"/>
          </p:nvPr>
        </p:nvSpPr>
        <p:spPr>
          <a:xfrm>
            <a:off x="8404860" y="6356350"/>
            <a:ext cx="51816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131" name="Google Shape;131;p4"/>
          <p:cNvSpPr txBox="1"/>
          <p:nvPr/>
        </p:nvSpPr>
        <p:spPr>
          <a:xfrm>
            <a:off x="3182600" y="879075"/>
            <a:ext cx="38601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600" u="sng">
                <a:latin typeface="Century Gothic"/>
                <a:ea typeface="Century Gothic"/>
                <a:cs typeface="Century Gothic"/>
                <a:sym typeface="Century Gothic"/>
              </a:rPr>
              <a:t>Shop Safety</a:t>
            </a:r>
            <a:endParaRPr b="1" sz="2600" u="sng">
              <a:latin typeface="Century Gothic"/>
              <a:ea typeface="Century Gothic"/>
              <a:cs typeface="Century Gothic"/>
              <a:sym typeface="Century Gothic"/>
            </a:endParaRPr>
          </a:p>
        </p:txBody>
      </p:sp>
      <p:sp>
        <p:nvSpPr>
          <p:cNvPr id="132" name="Google Shape;132;p4"/>
          <p:cNvSpPr txBox="1"/>
          <p:nvPr/>
        </p:nvSpPr>
        <p:spPr>
          <a:xfrm>
            <a:off x="2956750" y="1601575"/>
            <a:ext cx="5947200" cy="5030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Team safety is everyone’s responsibility.</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Create a safety plan specific to working with tools, machinery &amp; proper PPE use.</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We’ve developed a way to track who’s been certified to work with different machines, power tools, &amp; electrical. This helps newer members &amp; mentors navigate the shop.</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PPE is not to be treated like an option, its </a:t>
            </a:r>
            <a:r>
              <a:rPr lang="en-US" sz="1800">
                <a:latin typeface="Century Gothic"/>
                <a:ea typeface="Century Gothic"/>
                <a:cs typeface="Century Gothic"/>
                <a:sym typeface="Century Gothic"/>
              </a:rPr>
              <a:t>mandatory</a:t>
            </a:r>
            <a:r>
              <a:rPr lang="en-US" sz="1800">
                <a:latin typeface="Century Gothic"/>
                <a:ea typeface="Century Gothic"/>
                <a:cs typeface="Century Gothic"/>
                <a:sym typeface="Century Gothic"/>
              </a:rPr>
              <a:t> but exact PPE needed can </a:t>
            </a:r>
            <a:r>
              <a:rPr lang="en-US" sz="1800">
                <a:latin typeface="Century Gothic"/>
                <a:ea typeface="Century Gothic"/>
                <a:cs typeface="Century Gothic"/>
                <a:sym typeface="Century Gothic"/>
              </a:rPr>
              <a:t>fluctuate</a:t>
            </a:r>
            <a:r>
              <a:rPr lang="en-US" sz="1800">
                <a:latin typeface="Century Gothic"/>
                <a:ea typeface="Century Gothic"/>
                <a:cs typeface="Century Gothic"/>
                <a:sym typeface="Century Gothic"/>
              </a:rPr>
              <a:t> depending on the </a:t>
            </a:r>
            <a:r>
              <a:rPr lang="en-US" sz="1800">
                <a:latin typeface="Century Gothic"/>
                <a:ea typeface="Century Gothic"/>
                <a:cs typeface="Century Gothic"/>
                <a:sym typeface="Century Gothic"/>
              </a:rPr>
              <a:t>equipment</a:t>
            </a:r>
            <a:r>
              <a:rPr lang="en-US" sz="1800">
                <a:latin typeface="Century Gothic"/>
                <a:ea typeface="Century Gothic"/>
                <a:cs typeface="Century Gothic"/>
                <a:sym typeface="Century Gothic"/>
              </a:rPr>
              <a:t> used.</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Your work space should have appropriate signage &amp; a well stocked safety station. We work to maintain our shop’s annual NCCER certification.</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Understand that people are going to get hurt </a:t>
            </a:r>
            <a:r>
              <a:rPr lang="en-US" sz="1800">
                <a:latin typeface="Century Gothic"/>
                <a:ea typeface="Century Gothic"/>
                <a:cs typeface="Century Gothic"/>
                <a:sym typeface="Century Gothic"/>
              </a:rPr>
              <a:t>no</a:t>
            </a:r>
            <a:r>
              <a:rPr lang="en-US" sz="1800">
                <a:latin typeface="Century Gothic"/>
                <a:ea typeface="Century Gothic"/>
                <a:cs typeface="Century Gothic"/>
                <a:sym typeface="Century Gothic"/>
              </a:rPr>
              <a:t> matter what. Make sure they know what to do when injured and who to go to for help.</a:t>
            </a:r>
            <a:endParaRPr sz="1800">
              <a:latin typeface="Century Gothic"/>
              <a:ea typeface="Century Gothic"/>
              <a:cs typeface="Century Gothic"/>
              <a:sym typeface="Century Gothic"/>
            </a:endParaRPr>
          </a:p>
          <a:p>
            <a:pPr indent="0" lvl="0" marL="457200" rtl="0" algn="l">
              <a:spcBef>
                <a:spcPts val="0"/>
              </a:spcBef>
              <a:spcAft>
                <a:spcPts val="0"/>
              </a:spcAft>
              <a:buNone/>
            </a:pPr>
            <a:r>
              <a:t/>
            </a:r>
            <a:endParaRPr>
              <a:latin typeface="Century Gothic"/>
              <a:ea typeface="Century Gothic"/>
              <a:cs typeface="Century Gothic"/>
              <a:sym typeface="Century Gothic"/>
            </a:endParaRPr>
          </a:p>
        </p:txBody>
      </p:sp>
      <p:pic>
        <p:nvPicPr>
          <p:cNvPr id="133" name="Google Shape;133;p4"/>
          <p:cNvPicPr preferRelativeResize="0"/>
          <p:nvPr/>
        </p:nvPicPr>
        <p:blipFill rotWithShape="1">
          <a:blip r:embed="rId3">
            <a:alphaModFix/>
          </a:blip>
          <a:srcRect b="6772" l="0" r="0" t="6953"/>
          <a:stretch/>
        </p:blipFill>
        <p:spPr>
          <a:xfrm>
            <a:off x="240025" y="4916375"/>
            <a:ext cx="2651950" cy="1715900"/>
          </a:xfrm>
          <a:prstGeom prst="rect">
            <a:avLst/>
          </a:prstGeom>
          <a:noFill/>
          <a:ln>
            <a:noFill/>
          </a:ln>
        </p:spPr>
      </p:pic>
      <p:pic>
        <p:nvPicPr>
          <p:cNvPr id="134" name="Google Shape;134;p4"/>
          <p:cNvPicPr preferRelativeResize="0"/>
          <p:nvPr/>
        </p:nvPicPr>
        <p:blipFill rotWithShape="1">
          <a:blip r:embed="rId4">
            <a:alphaModFix/>
          </a:blip>
          <a:srcRect b="13599" l="0" r="0" t="10802"/>
          <a:stretch/>
        </p:blipFill>
        <p:spPr>
          <a:xfrm>
            <a:off x="240025" y="3063674"/>
            <a:ext cx="2651950" cy="1715900"/>
          </a:xfrm>
          <a:prstGeom prst="rect">
            <a:avLst/>
          </a:prstGeom>
          <a:noFill/>
          <a:ln>
            <a:noFill/>
          </a:ln>
        </p:spPr>
      </p:pic>
      <p:pic>
        <p:nvPicPr>
          <p:cNvPr id="135" name="Google Shape;135;p4"/>
          <p:cNvPicPr preferRelativeResize="0"/>
          <p:nvPr/>
        </p:nvPicPr>
        <p:blipFill rotWithShape="1">
          <a:blip r:embed="rId5">
            <a:alphaModFix/>
          </a:blip>
          <a:srcRect b="34223" l="0" r="0" t="7582"/>
          <a:stretch/>
        </p:blipFill>
        <p:spPr>
          <a:xfrm>
            <a:off x="240000" y="869175"/>
            <a:ext cx="2651950" cy="2057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g850deb488e_0_1"/>
          <p:cNvSpPr txBox="1"/>
          <p:nvPr>
            <p:ph type="title"/>
          </p:nvPr>
        </p:nvSpPr>
        <p:spPr>
          <a:xfrm>
            <a:off x="240005" y="283000"/>
            <a:ext cx="8664000" cy="739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Abril Fatface"/>
              <a:buNone/>
            </a:pPr>
            <a:r>
              <a:rPr lang="en-US"/>
              <a:t>Instilling a Culture of Safety</a:t>
            </a:r>
            <a:endParaRPr/>
          </a:p>
        </p:txBody>
      </p:sp>
      <p:sp>
        <p:nvSpPr>
          <p:cNvPr id="141" name="Google Shape;141;g850deb488e_0_1"/>
          <p:cNvSpPr txBox="1"/>
          <p:nvPr>
            <p:ph idx="12" type="sldNum"/>
          </p:nvPr>
        </p:nvSpPr>
        <p:spPr>
          <a:xfrm>
            <a:off x="8404860" y="6356350"/>
            <a:ext cx="518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142" name="Google Shape;142;g850deb488e_0_1"/>
          <p:cNvSpPr txBox="1"/>
          <p:nvPr/>
        </p:nvSpPr>
        <p:spPr>
          <a:xfrm>
            <a:off x="259075" y="1022800"/>
            <a:ext cx="38601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600" u="sng">
                <a:latin typeface="Century Gothic"/>
                <a:ea typeface="Century Gothic"/>
                <a:cs typeface="Century Gothic"/>
                <a:sym typeface="Century Gothic"/>
              </a:rPr>
              <a:t>Emotional</a:t>
            </a:r>
            <a:r>
              <a:rPr b="1" lang="en-US" sz="2600" u="sng">
                <a:latin typeface="Century Gothic"/>
                <a:ea typeface="Century Gothic"/>
                <a:cs typeface="Century Gothic"/>
                <a:sym typeface="Century Gothic"/>
              </a:rPr>
              <a:t> Safety</a:t>
            </a:r>
            <a:endParaRPr b="1" sz="2600" u="sng">
              <a:latin typeface="Century Gothic"/>
              <a:ea typeface="Century Gothic"/>
              <a:cs typeface="Century Gothic"/>
              <a:sym typeface="Century Gothic"/>
            </a:endParaRPr>
          </a:p>
        </p:txBody>
      </p:sp>
      <p:sp>
        <p:nvSpPr>
          <p:cNvPr id="143" name="Google Shape;143;g850deb488e_0_1"/>
          <p:cNvSpPr txBox="1"/>
          <p:nvPr/>
        </p:nvSpPr>
        <p:spPr>
          <a:xfrm>
            <a:off x="135875" y="1584750"/>
            <a:ext cx="5645400" cy="49557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entury Gothic"/>
              <a:buChar char="●"/>
            </a:pPr>
            <a:r>
              <a:rPr lang="en-US" sz="2000">
                <a:latin typeface="Century Gothic"/>
                <a:ea typeface="Century Gothic"/>
                <a:cs typeface="Century Gothic"/>
                <a:sym typeface="Century Gothic"/>
              </a:rPr>
              <a:t>To maximize retention &amp; ensure an overall positive vibe, members need to feel safe.  It needs to be okay to make mistakes. Your team’s overall culture is what you make of it with mentor support.</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Char char="●"/>
            </a:pPr>
            <a:r>
              <a:rPr lang="en-US" sz="2000">
                <a:latin typeface="Century Gothic"/>
                <a:ea typeface="Century Gothic"/>
                <a:cs typeface="Century Gothic"/>
                <a:sym typeface="Century Gothic"/>
              </a:rPr>
              <a:t>On our website, we have a safety form that can be filled out if a peer makes you feel unsafe or </a:t>
            </a:r>
            <a:r>
              <a:rPr lang="en-US" sz="2000">
                <a:latin typeface="Century Gothic"/>
                <a:ea typeface="Century Gothic"/>
                <a:cs typeface="Century Gothic"/>
                <a:sym typeface="Century Gothic"/>
              </a:rPr>
              <a:t>uncomfortable.</a:t>
            </a:r>
            <a:r>
              <a:rPr lang="en-US" sz="2000">
                <a:latin typeface="Century Gothic"/>
                <a:ea typeface="Century Gothic"/>
                <a:cs typeface="Century Gothic"/>
                <a:sym typeface="Century Gothic"/>
              </a:rPr>
              <a:t> Only our lead mentor sees the form and is there to help us.</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Char char="●"/>
            </a:pPr>
            <a:r>
              <a:rPr lang="en-US" sz="2000">
                <a:latin typeface="Century Gothic"/>
                <a:ea typeface="Century Gothic"/>
                <a:cs typeface="Century Gothic"/>
                <a:sym typeface="Century Gothic"/>
              </a:rPr>
              <a:t>There’s also a form where members can positively recognize peer contributions.</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Char char="●"/>
            </a:pPr>
            <a:r>
              <a:rPr lang="en-US" sz="2000">
                <a:latin typeface="Century Gothic"/>
                <a:ea typeface="Century Gothic"/>
                <a:cs typeface="Century Gothic"/>
                <a:sym typeface="Century Gothic"/>
              </a:rPr>
              <a:t>You have to build in ways for members take pride in being apart of your team.</a:t>
            </a:r>
            <a:endParaRPr sz="2000">
              <a:latin typeface="Century Gothic"/>
              <a:ea typeface="Century Gothic"/>
              <a:cs typeface="Century Gothic"/>
              <a:sym typeface="Century Gothic"/>
            </a:endParaRPr>
          </a:p>
        </p:txBody>
      </p:sp>
      <p:pic>
        <p:nvPicPr>
          <p:cNvPr id="144" name="Google Shape;144;g850deb488e_0_1"/>
          <p:cNvPicPr preferRelativeResize="0"/>
          <p:nvPr/>
        </p:nvPicPr>
        <p:blipFill rotWithShape="1">
          <a:blip r:embed="rId3">
            <a:alphaModFix/>
          </a:blip>
          <a:srcRect b="24319" l="8745" r="2915" t="21116"/>
          <a:stretch/>
        </p:blipFill>
        <p:spPr>
          <a:xfrm>
            <a:off x="5712175" y="3785413"/>
            <a:ext cx="3141550" cy="2587150"/>
          </a:xfrm>
          <a:prstGeom prst="rect">
            <a:avLst/>
          </a:prstGeom>
          <a:noFill/>
          <a:ln>
            <a:noFill/>
          </a:ln>
        </p:spPr>
      </p:pic>
      <p:pic>
        <p:nvPicPr>
          <p:cNvPr id="145" name="Google Shape;145;g850deb488e_0_1"/>
          <p:cNvPicPr preferRelativeResize="0"/>
          <p:nvPr/>
        </p:nvPicPr>
        <p:blipFill rotWithShape="1">
          <a:blip r:embed="rId4">
            <a:alphaModFix/>
          </a:blip>
          <a:srcRect b="13419" l="14059" r="16341" t="0"/>
          <a:stretch/>
        </p:blipFill>
        <p:spPr>
          <a:xfrm>
            <a:off x="5661925" y="1223125"/>
            <a:ext cx="3242075" cy="22674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g850deb488e_0_7"/>
          <p:cNvSpPr txBox="1"/>
          <p:nvPr>
            <p:ph type="title"/>
          </p:nvPr>
        </p:nvSpPr>
        <p:spPr>
          <a:xfrm>
            <a:off x="240005" y="138275"/>
            <a:ext cx="8664000" cy="739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Abril Fatface"/>
              <a:buNone/>
            </a:pPr>
            <a:r>
              <a:rPr lang="en-US"/>
              <a:t>Instilling a Culture of Safety</a:t>
            </a:r>
            <a:endParaRPr/>
          </a:p>
        </p:txBody>
      </p:sp>
      <p:sp>
        <p:nvSpPr>
          <p:cNvPr id="151" name="Google Shape;151;g850deb488e_0_7"/>
          <p:cNvSpPr txBox="1"/>
          <p:nvPr>
            <p:ph idx="12" type="sldNum"/>
          </p:nvPr>
        </p:nvSpPr>
        <p:spPr>
          <a:xfrm>
            <a:off x="8404860" y="6356350"/>
            <a:ext cx="518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152" name="Google Shape;152;g850deb488e_0_7"/>
          <p:cNvSpPr txBox="1"/>
          <p:nvPr/>
        </p:nvSpPr>
        <p:spPr>
          <a:xfrm>
            <a:off x="240000" y="754875"/>
            <a:ext cx="38601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600" u="sng">
                <a:latin typeface="Century Gothic"/>
                <a:ea typeface="Century Gothic"/>
                <a:cs typeface="Century Gothic"/>
                <a:sym typeface="Century Gothic"/>
              </a:rPr>
              <a:t>Event Safety</a:t>
            </a:r>
            <a:endParaRPr b="1" sz="2600" u="sng">
              <a:latin typeface="Century Gothic"/>
              <a:ea typeface="Century Gothic"/>
              <a:cs typeface="Century Gothic"/>
              <a:sym typeface="Century Gothic"/>
            </a:endParaRPr>
          </a:p>
        </p:txBody>
      </p:sp>
      <p:sp>
        <p:nvSpPr>
          <p:cNvPr id="153" name="Google Shape;153;g850deb488e_0_7"/>
          <p:cNvSpPr txBox="1"/>
          <p:nvPr/>
        </p:nvSpPr>
        <p:spPr>
          <a:xfrm>
            <a:off x="3100475" y="1391650"/>
            <a:ext cx="6043500" cy="5329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Prior to each big event, we hold a mandatory meeting for members &amp; families. We provide families with our daily schedule/agenda along with all necessary contact information.</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Families fill out emergency contact forms &amp; plans are made individual to accommodate any personal needs. </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Each team member is assigned a travel partner. It’s mandatory for us that no one is alone at competitions or big events.</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Prior to each event, our safety team &amp; mentor meet to develop escape plans &amp; designated meeting areas specific to the event. Everyone on the team is made aware of these. </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Most of us are CPR, AED, &amp; FIrst Aid certified. </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We use Discord to send messages to all of our members at once if something needs to be said instantly. </a:t>
            </a:r>
            <a:endParaRPr sz="1800">
              <a:latin typeface="Century Gothic"/>
              <a:ea typeface="Century Gothic"/>
              <a:cs typeface="Century Gothic"/>
              <a:sym typeface="Century Gothic"/>
            </a:endParaRPr>
          </a:p>
        </p:txBody>
      </p:sp>
      <p:pic>
        <p:nvPicPr>
          <p:cNvPr id="154" name="Google Shape;154;g850deb488e_0_7"/>
          <p:cNvPicPr preferRelativeResize="0"/>
          <p:nvPr/>
        </p:nvPicPr>
        <p:blipFill rotWithShape="1">
          <a:blip r:embed="rId3">
            <a:alphaModFix/>
          </a:blip>
          <a:srcRect b="20214" l="30494" r="32005" t="32488"/>
          <a:stretch/>
        </p:blipFill>
        <p:spPr>
          <a:xfrm>
            <a:off x="240000" y="1391651"/>
            <a:ext cx="2860475" cy="2389298"/>
          </a:xfrm>
          <a:prstGeom prst="rect">
            <a:avLst/>
          </a:prstGeom>
          <a:noFill/>
          <a:ln>
            <a:noFill/>
          </a:ln>
        </p:spPr>
      </p:pic>
      <p:pic>
        <p:nvPicPr>
          <p:cNvPr id="155" name="Google Shape;155;g850deb488e_0_7"/>
          <p:cNvPicPr preferRelativeResize="0"/>
          <p:nvPr/>
        </p:nvPicPr>
        <p:blipFill rotWithShape="1">
          <a:blip r:embed="rId4">
            <a:alphaModFix/>
          </a:blip>
          <a:srcRect b="0" l="26692" r="2656" t="5908"/>
          <a:stretch/>
        </p:blipFill>
        <p:spPr>
          <a:xfrm>
            <a:off x="240000" y="3962850"/>
            <a:ext cx="2860477" cy="26148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g850deb488e_0_13"/>
          <p:cNvSpPr txBox="1"/>
          <p:nvPr>
            <p:ph type="title"/>
          </p:nvPr>
        </p:nvSpPr>
        <p:spPr>
          <a:xfrm>
            <a:off x="240005" y="262450"/>
            <a:ext cx="8664000" cy="739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Abril Fatface"/>
              <a:buNone/>
            </a:pPr>
            <a:r>
              <a:rPr lang="en-US"/>
              <a:t>Instilling a Culture of Safety</a:t>
            </a:r>
            <a:endParaRPr/>
          </a:p>
        </p:txBody>
      </p:sp>
      <p:sp>
        <p:nvSpPr>
          <p:cNvPr id="161" name="Google Shape;161;g850deb488e_0_13"/>
          <p:cNvSpPr txBox="1"/>
          <p:nvPr>
            <p:ph idx="12" type="sldNum"/>
          </p:nvPr>
        </p:nvSpPr>
        <p:spPr>
          <a:xfrm>
            <a:off x="8404860" y="6356350"/>
            <a:ext cx="518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162" name="Google Shape;162;g850deb488e_0_13"/>
          <p:cNvSpPr txBox="1"/>
          <p:nvPr/>
        </p:nvSpPr>
        <p:spPr>
          <a:xfrm>
            <a:off x="369600" y="1002250"/>
            <a:ext cx="45378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600" u="sng">
                <a:latin typeface="Century Gothic"/>
                <a:ea typeface="Century Gothic"/>
                <a:cs typeface="Century Gothic"/>
                <a:sym typeface="Century Gothic"/>
              </a:rPr>
              <a:t>Pit</a:t>
            </a:r>
            <a:r>
              <a:rPr b="1" lang="en-US" sz="2600" u="sng">
                <a:latin typeface="Century Gothic"/>
                <a:ea typeface="Century Gothic"/>
                <a:cs typeface="Century Gothic"/>
                <a:sym typeface="Century Gothic"/>
              </a:rPr>
              <a:t> Safety @ Competitions</a:t>
            </a:r>
            <a:endParaRPr b="1" sz="2600" u="sng">
              <a:latin typeface="Century Gothic"/>
              <a:ea typeface="Century Gothic"/>
              <a:cs typeface="Century Gothic"/>
              <a:sym typeface="Century Gothic"/>
            </a:endParaRPr>
          </a:p>
        </p:txBody>
      </p:sp>
      <p:sp>
        <p:nvSpPr>
          <p:cNvPr id="163" name="Google Shape;163;g850deb488e_0_13"/>
          <p:cNvSpPr txBox="1"/>
          <p:nvPr/>
        </p:nvSpPr>
        <p:spPr>
          <a:xfrm>
            <a:off x="369600" y="1654625"/>
            <a:ext cx="5605500" cy="4956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entury Gothic"/>
              <a:buChar char="●"/>
            </a:pPr>
            <a:r>
              <a:rPr lang="en-US" sz="1800">
                <a:latin typeface="Century Gothic"/>
                <a:ea typeface="Century Gothic"/>
                <a:cs typeface="Century Gothic"/>
                <a:sym typeface="Century Gothic"/>
              </a:rPr>
              <a:t>Limit the </a:t>
            </a:r>
            <a:r>
              <a:rPr lang="en-US" sz="1800">
                <a:latin typeface="Century Gothic"/>
                <a:ea typeface="Century Gothic"/>
                <a:cs typeface="Century Gothic"/>
                <a:sym typeface="Century Gothic"/>
              </a:rPr>
              <a:t>amount</a:t>
            </a:r>
            <a:r>
              <a:rPr lang="en-US" sz="1800">
                <a:latin typeface="Century Gothic"/>
                <a:ea typeface="Century Gothic"/>
                <a:cs typeface="Century Gothic"/>
                <a:sym typeface="Century Gothic"/>
              </a:rPr>
              <a:t> of people allowed inside the pit.  I</a:t>
            </a:r>
            <a:r>
              <a:rPr lang="en-US" sz="1800">
                <a:latin typeface="Century Gothic"/>
                <a:ea typeface="Century Gothic"/>
                <a:cs typeface="Century Gothic"/>
                <a:sym typeface="Century Gothic"/>
              </a:rPr>
              <a:t>t's</a:t>
            </a:r>
            <a:r>
              <a:rPr lang="en-US" sz="1800">
                <a:latin typeface="Century Gothic"/>
                <a:ea typeface="Century Gothic"/>
                <a:cs typeface="Century Gothic"/>
                <a:sym typeface="Century Gothic"/>
              </a:rPr>
              <a:t> a tight space &amp; things can very quickly get complicated.</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It works best to have a pit rotation schedule so everyone gets pit time &amp; also gets a break. Multiple people should be trained to do different tasks including talking to judges.</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Have your own safety station in your pit with hand sanitizer. </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Make sure everyone is getting plenty of water and can take rests, if needed.</a:t>
            </a:r>
            <a:r>
              <a:rPr lang="en-US" sz="1800">
                <a:latin typeface="Century Gothic"/>
                <a:ea typeface="Century Gothic"/>
                <a:cs typeface="Century Gothic"/>
                <a:sym typeface="Century Gothic"/>
              </a:rPr>
              <a:t>  </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Be aware of your surroundings. Always travel with a buddy if you’re not familiar with the area.</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Have a way to communicate with all team members in case of an emergency.</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Keep your pit area clean and organized.</a:t>
            </a:r>
            <a:endParaRPr sz="1800">
              <a:latin typeface="Century Gothic"/>
              <a:ea typeface="Century Gothic"/>
              <a:cs typeface="Century Gothic"/>
              <a:sym typeface="Century Gothic"/>
            </a:endParaRPr>
          </a:p>
        </p:txBody>
      </p:sp>
      <p:pic>
        <p:nvPicPr>
          <p:cNvPr id="164" name="Google Shape;164;g850deb488e_0_13"/>
          <p:cNvPicPr preferRelativeResize="0"/>
          <p:nvPr/>
        </p:nvPicPr>
        <p:blipFill>
          <a:blip r:embed="rId3">
            <a:alphaModFix/>
          </a:blip>
          <a:stretch>
            <a:fillRect/>
          </a:stretch>
        </p:blipFill>
        <p:spPr>
          <a:xfrm>
            <a:off x="6058850" y="1281938"/>
            <a:ext cx="2864100" cy="2148075"/>
          </a:xfrm>
          <a:prstGeom prst="rect">
            <a:avLst/>
          </a:prstGeom>
          <a:noFill/>
          <a:ln>
            <a:noFill/>
          </a:ln>
        </p:spPr>
      </p:pic>
      <p:pic>
        <p:nvPicPr>
          <p:cNvPr id="165" name="Google Shape;165;g850deb488e_0_13"/>
          <p:cNvPicPr preferRelativeResize="0"/>
          <p:nvPr/>
        </p:nvPicPr>
        <p:blipFill rotWithShape="1">
          <a:blip r:embed="rId4">
            <a:alphaModFix/>
          </a:blip>
          <a:srcRect b="0" l="6271" r="22054" t="0"/>
          <a:stretch/>
        </p:blipFill>
        <p:spPr>
          <a:xfrm>
            <a:off x="6058850" y="3709700"/>
            <a:ext cx="2864101" cy="2646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g850deb488e_0_19"/>
          <p:cNvSpPr txBox="1"/>
          <p:nvPr>
            <p:ph type="title"/>
          </p:nvPr>
        </p:nvSpPr>
        <p:spPr>
          <a:xfrm>
            <a:off x="240005" y="282975"/>
            <a:ext cx="8664000" cy="739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Abril Fatface"/>
              <a:buNone/>
            </a:pPr>
            <a:r>
              <a:rPr lang="en-US"/>
              <a:t>Instilling a Culture of Safety</a:t>
            </a:r>
            <a:endParaRPr/>
          </a:p>
        </p:txBody>
      </p:sp>
      <p:sp>
        <p:nvSpPr>
          <p:cNvPr id="171" name="Google Shape;171;g850deb488e_0_19"/>
          <p:cNvSpPr txBox="1"/>
          <p:nvPr>
            <p:ph idx="12" type="sldNum"/>
          </p:nvPr>
        </p:nvSpPr>
        <p:spPr>
          <a:xfrm>
            <a:off x="8404860" y="6356350"/>
            <a:ext cx="518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172" name="Google Shape;172;g850deb488e_0_19"/>
          <p:cNvSpPr txBox="1"/>
          <p:nvPr/>
        </p:nvSpPr>
        <p:spPr>
          <a:xfrm>
            <a:off x="465875" y="1022775"/>
            <a:ext cx="76587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600" u="sng">
                <a:latin typeface="Century Gothic"/>
                <a:ea typeface="Century Gothic"/>
                <a:cs typeface="Century Gothic"/>
                <a:sym typeface="Century Gothic"/>
              </a:rPr>
              <a:t>Importance of Collaborating with other Teams</a:t>
            </a:r>
            <a:endParaRPr b="1" sz="2600" u="sng">
              <a:latin typeface="Century Gothic"/>
              <a:ea typeface="Century Gothic"/>
              <a:cs typeface="Century Gothic"/>
              <a:sym typeface="Century Gothic"/>
            </a:endParaRPr>
          </a:p>
        </p:txBody>
      </p:sp>
      <p:sp>
        <p:nvSpPr>
          <p:cNvPr id="173" name="Google Shape;173;g850deb488e_0_19"/>
          <p:cNvSpPr txBox="1"/>
          <p:nvPr/>
        </p:nvSpPr>
        <p:spPr>
          <a:xfrm>
            <a:off x="3901250" y="1762575"/>
            <a:ext cx="4784100" cy="4804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Get out and meet with other teams!!!</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T</a:t>
            </a:r>
            <a:r>
              <a:rPr lang="en-US" sz="1800">
                <a:latin typeface="Century Gothic"/>
                <a:ea typeface="Century Gothic"/>
                <a:cs typeface="Century Gothic"/>
                <a:sym typeface="Century Gothic"/>
              </a:rPr>
              <a:t>here's</a:t>
            </a:r>
            <a:r>
              <a:rPr lang="en-US" sz="1800">
                <a:latin typeface="Century Gothic"/>
                <a:ea typeface="Century Gothic"/>
                <a:cs typeface="Century Gothic"/>
                <a:sym typeface="Century Gothic"/>
              </a:rPr>
              <a:t> always something to gain from others. </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Ask others about their </a:t>
            </a:r>
            <a:r>
              <a:rPr lang="en-US" sz="1800">
                <a:latin typeface="Century Gothic"/>
                <a:ea typeface="Century Gothic"/>
                <a:cs typeface="Century Gothic"/>
                <a:sym typeface="Century Gothic"/>
              </a:rPr>
              <a:t>safety</a:t>
            </a:r>
            <a:r>
              <a:rPr lang="en-US" sz="1800">
                <a:latin typeface="Century Gothic"/>
                <a:ea typeface="Century Gothic"/>
                <a:cs typeface="Century Gothic"/>
                <a:sym typeface="Century Gothic"/>
              </a:rPr>
              <a:t> plans and </a:t>
            </a:r>
            <a:r>
              <a:rPr lang="en-US" sz="1800">
                <a:latin typeface="Century Gothic"/>
                <a:ea typeface="Century Gothic"/>
                <a:cs typeface="Century Gothic"/>
                <a:sym typeface="Century Gothic"/>
              </a:rPr>
              <a:t>protocol</a:t>
            </a:r>
            <a:r>
              <a:rPr lang="en-US" sz="1800">
                <a:latin typeface="Century Gothic"/>
                <a:ea typeface="Century Gothic"/>
                <a:cs typeface="Century Gothic"/>
                <a:sym typeface="Century Gothic"/>
              </a:rPr>
              <a:t> to see how you can </a:t>
            </a:r>
            <a:r>
              <a:rPr lang="en-US" sz="1800">
                <a:latin typeface="Century Gothic"/>
                <a:ea typeface="Century Gothic"/>
                <a:cs typeface="Century Gothic"/>
                <a:sym typeface="Century Gothic"/>
              </a:rPr>
              <a:t>improve</a:t>
            </a:r>
            <a:r>
              <a:rPr lang="en-US" sz="1800">
                <a:latin typeface="Century Gothic"/>
                <a:ea typeface="Century Gothic"/>
                <a:cs typeface="Century Gothic"/>
                <a:sym typeface="Century Gothic"/>
              </a:rPr>
              <a:t> your own.</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Always look for ways to connect with others and learn from each other. You can’t better yourself (&amp; team) without outside help. This goes both ways!</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There is nothing to lose by simply bouncing ideas off of each other, but there is plenty to gain!</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Lots of teams bring safety items to competitions to share with others.</a:t>
            </a:r>
            <a:endParaRPr sz="1800">
              <a:latin typeface="Century Gothic"/>
              <a:ea typeface="Century Gothic"/>
              <a:cs typeface="Century Gothic"/>
              <a:sym typeface="Century Gothic"/>
            </a:endParaRPr>
          </a:p>
        </p:txBody>
      </p:sp>
      <p:pic>
        <p:nvPicPr>
          <p:cNvPr id="174" name="Google Shape;174;g850deb488e_0_19"/>
          <p:cNvPicPr preferRelativeResize="0"/>
          <p:nvPr/>
        </p:nvPicPr>
        <p:blipFill rotWithShape="1">
          <a:blip r:embed="rId3">
            <a:alphaModFix/>
          </a:blip>
          <a:srcRect b="0" l="12761" r="13644" t="26416"/>
          <a:stretch/>
        </p:blipFill>
        <p:spPr>
          <a:xfrm>
            <a:off x="240000" y="4142943"/>
            <a:ext cx="3661249" cy="2424433"/>
          </a:xfrm>
          <a:prstGeom prst="rect">
            <a:avLst/>
          </a:prstGeom>
          <a:noFill/>
          <a:ln>
            <a:noFill/>
          </a:ln>
        </p:spPr>
      </p:pic>
      <p:pic>
        <p:nvPicPr>
          <p:cNvPr id="175" name="Google Shape;175;g850deb488e_0_19"/>
          <p:cNvPicPr preferRelativeResize="0"/>
          <p:nvPr/>
        </p:nvPicPr>
        <p:blipFill rotWithShape="1">
          <a:blip r:embed="rId4">
            <a:alphaModFix/>
          </a:blip>
          <a:srcRect b="16711" l="0" r="0" t="7017"/>
          <a:stretch/>
        </p:blipFill>
        <p:spPr>
          <a:xfrm>
            <a:off x="240000" y="1762575"/>
            <a:ext cx="3661250" cy="2094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8"/>
          <p:cNvSpPr txBox="1"/>
          <p:nvPr>
            <p:ph type="title"/>
          </p:nvPr>
        </p:nvSpPr>
        <p:spPr>
          <a:xfrm>
            <a:off x="259080" y="365125"/>
            <a:ext cx="8663940" cy="7397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bril Fatface"/>
              <a:buNone/>
            </a:pPr>
            <a:r>
              <a:rPr lang="en-US"/>
              <a:t>Safety Judging: What to Expect</a:t>
            </a:r>
            <a:endParaRPr/>
          </a:p>
        </p:txBody>
      </p:sp>
      <p:sp>
        <p:nvSpPr>
          <p:cNvPr id="181" name="Google Shape;181;p8"/>
          <p:cNvSpPr txBox="1"/>
          <p:nvPr>
            <p:ph idx="12" type="sldNum"/>
          </p:nvPr>
        </p:nvSpPr>
        <p:spPr>
          <a:xfrm>
            <a:off x="8404860" y="6356350"/>
            <a:ext cx="51816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182" name="Google Shape;182;p8"/>
          <p:cNvSpPr txBox="1"/>
          <p:nvPr/>
        </p:nvSpPr>
        <p:spPr>
          <a:xfrm>
            <a:off x="259075" y="1483175"/>
            <a:ext cx="4566300" cy="5018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Your team’s safety captain(s) should expect to participate in daily safety briefings at every competition.</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Nerves are normal, stay calm and speak with confidence.</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Decide on a few bullet points to turn into talking points, but </a:t>
            </a:r>
            <a:r>
              <a:rPr lang="en-US" sz="1800">
                <a:latin typeface="Century Gothic"/>
                <a:ea typeface="Century Gothic"/>
                <a:cs typeface="Century Gothic"/>
                <a:sym typeface="Century Gothic"/>
              </a:rPr>
              <a:t>don't</a:t>
            </a:r>
            <a:r>
              <a:rPr lang="en-US" sz="1800">
                <a:latin typeface="Century Gothic"/>
                <a:ea typeface="Century Gothic"/>
                <a:cs typeface="Century Gothic"/>
                <a:sym typeface="Century Gothic"/>
              </a:rPr>
              <a:t> prepare a speech. </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Talk freely about your team’s safety culture. </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What makes your team’s approach to safety unique?</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Allow judges to ask questions.</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Allow other members to speak. I</a:t>
            </a:r>
            <a:r>
              <a:rPr lang="en-US" sz="1800">
                <a:latin typeface="Century Gothic"/>
                <a:ea typeface="Century Gothic"/>
                <a:cs typeface="Century Gothic"/>
                <a:sym typeface="Century Gothic"/>
              </a:rPr>
              <a:t>t's</a:t>
            </a:r>
            <a:r>
              <a:rPr lang="en-US" sz="1800">
                <a:latin typeface="Century Gothic"/>
                <a:ea typeface="Century Gothic"/>
                <a:cs typeface="Century Gothic"/>
                <a:sym typeface="Century Gothic"/>
              </a:rPr>
              <a:t> not just about the safety captain. All members should know your </a:t>
            </a:r>
            <a:r>
              <a:rPr lang="en-US" sz="1800">
                <a:latin typeface="Century Gothic"/>
                <a:ea typeface="Century Gothic"/>
                <a:cs typeface="Century Gothic"/>
                <a:sym typeface="Century Gothic"/>
              </a:rPr>
              <a:t>team's</a:t>
            </a:r>
            <a:r>
              <a:rPr lang="en-US" sz="1800">
                <a:latin typeface="Century Gothic"/>
                <a:ea typeface="Century Gothic"/>
                <a:cs typeface="Century Gothic"/>
                <a:sym typeface="Century Gothic"/>
              </a:rPr>
              <a:t> safety plans and </a:t>
            </a:r>
            <a:r>
              <a:rPr lang="en-US" sz="1800">
                <a:latin typeface="Century Gothic"/>
                <a:ea typeface="Century Gothic"/>
                <a:cs typeface="Century Gothic"/>
                <a:sym typeface="Century Gothic"/>
              </a:rPr>
              <a:t>protocols.</a:t>
            </a:r>
            <a:r>
              <a:rPr lang="en-US" sz="1800">
                <a:latin typeface="Century Gothic"/>
                <a:ea typeface="Century Gothic"/>
                <a:cs typeface="Century Gothic"/>
                <a:sym typeface="Century Gothic"/>
              </a:rPr>
              <a:t> </a:t>
            </a:r>
            <a:endParaRPr sz="1800">
              <a:latin typeface="Century Gothic"/>
              <a:ea typeface="Century Gothic"/>
              <a:cs typeface="Century Gothic"/>
              <a:sym typeface="Century Gothic"/>
            </a:endParaRPr>
          </a:p>
          <a:p>
            <a:pPr indent="0" lvl="0" marL="0" rtl="0" algn="l">
              <a:spcBef>
                <a:spcPts val="0"/>
              </a:spcBef>
              <a:spcAft>
                <a:spcPts val="0"/>
              </a:spcAft>
              <a:buNone/>
            </a:pPr>
            <a:r>
              <a:t/>
            </a:r>
            <a:endParaRPr sz="1800">
              <a:latin typeface="Century Gothic"/>
              <a:ea typeface="Century Gothic"/>
              <a:cs typeface="Century Gothic"/>
              <a:sym typeface="Century Gothic"/>
            </a:endParaRPr>
          </a:p>
        </p:txBody>
      </p:sp>
      <p:pic>
        <p:nvPicPr>
          <p:cNvPr id="183" name="Google Shape;183;p8"/>
          <p:cNvPicPr preferRelativeResize="0"/>
          <p:nvPr/>
        </p:nvPicPr>
        <p:blipFill rotWithShape="1">
          <a:blip r:embed="rId3">
            <a:alphaModFix/>
          </a:blip>
          <a:srcRect b="12783" l="0" r="0" t="8643"/>
          <a:stretch/>
        </p:blipFill>
        <p:spPr>
          <a:xfrm>
            <a:off x="4971650" y="1257300"/>
            <a:ext cx="4040475" cy="2381825"/>
          </a:xfrm>
          <a:prstGeom prst="rect">
            <a:avLst/>
          </a:prstGeom>
          <a:noFill/>
          <a:ln>
            <a:noFill/>
          </a:ln>
        </p:spPr>
      </p:pic>
      <p:pic>
        <p:nvPicPr>
          <p:cNvPr id="184" name="Google Shape;184;p8"/>
          <p:cNvPicPr preferRelativeResize="0"/>
          <p:nvPr/>
        </p:nvPicPr>
        <p:blipFill rotWithShape="1">
          <a:blip r:embed="rId4">
            <a:alphaModFix/>
          </a:blip>
          <a:srcRect b="33706" l="0" r="0" t="22083"/>
          <a:stretch/>
        </p:blipFill>
        <p:spPr>
          <a:xfrm>
            <a:off x="4971650" y="3885500"/>
            <a:ext cx="4040475" cy="23818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rushVTI">
  <a:themeElements>
    <a:clrScheme name="Custom 17">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2020-03-03T17:05:41Z</dcterms:created>
  <dc:creator>Srinivasan Seshan</dc:creator>
</cp:coreProperties>
</file>