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9144000"/>
  <p:notesSz cx="6858000" cy="9144000"/>
  <p:embeddedFontLst>
    <p:embeddedFont>
      <p:font typeface="Abril Fatface"/>
      <p:regular r:id="rId17"/>
    </p:embeddedFont>
    <p:embeddedFont>
      <p:font typeface="Helvetica Neue"/>
      <p:regular r:id="rId18"/>
      <p:bold r:id="rId19"/>
      <p:italic r:id="rId20"/>
      <p:boldItalic r:id="rId21"/>
    </p:embeddedFont>
    <p:embeddedFont>
      <p:font typeface="Century Gothic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italic.fntdata"/><Relationship Id="rId22" Type="http://schemas.openxmlformats.org/officeDocument/2006/relationships/font" Target="fonts/CenturyGothic-regular.fntdata"/><Relationship Id="rId21" Type="http://schemas.openxmlformats.org/officeDocument/2006/relationships/font" Target="fonts/HelveticaNeue-boldItalic.fntdata"/><Relationship Id="rId24" Type="http://schemas.openxmlformats.org/officeDocument/2006/relationships/font" Target="fonts/CenturyGothic-italic.fntdata"/><Relationship Id="rId23" Type="http://schemas.openxmlformats.org/officeDocument/2006/relationships/font" Target="fonts/CenturyGothic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CenturyGothic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AbrilFatface-regular.fntdata"/><Relationship Id="rId16" Type="http://schemas.openxmlformats.org/officeDocument/2006/relationships/slide" Target="slides/slide12.xml"/><Relationship Id="rId19" Type="http://schemas.openxmlformats.org/officeDocument/2006/relationships/font" Target="fonts/HelveticaNeue-bold.fntdata"/><Relationship Id="rId18" Type="http://schemas.openxmlformats.org/officeDocument/2006/relationships/font" Target="fonts/HelveticaNeu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53167ac09_0_4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853167ac09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853167ac09_0_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806401b38e_0_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806401b38e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806401b38e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53167ac09_0_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53167ac09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853167ac09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70545cb6c_0_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870545cb6c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870545cb6c_0_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70545cb6c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70545cb6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870545cb6c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79415394b_0_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79415394b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779415394b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79415394b_0_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79415394b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779415394b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53167ac09_0_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53167ac09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853167ac09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53167ac09_0_3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853167ac09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853167ac09_0_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16" name="Google Shape;16;p2"/>
          <p:cNvSpPr/>
          <p:nvPr/>
        </p:nvSpPr>
        <p:spPr>
          <a:xfrm flipH="1">
            <a:off x="2599854" y="527562"/>
            <a:ext cx="6992292" cy="5102484"/>
          </a:xfrm>
          <a:custGeom>
            <a:rect b="b" l="l" r="r" t="t"/>
            <a:pathLst>
              <a:path extrusionOk="0" h="5025119" w="6886274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2"/>
          <p:cNvSpPr txBox="1"/>
          <p:nvPr>
            <p:ph type="ctrTitle"/>
          </p:nvPr>
        </p:nvSpPr>
        <p:spPr>
          <a:xfrm>
            <a:off x="1508760" y="1591056"/>
            <a:ext cx="5705856" cy="32644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bril Fatface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524000" y="4928616"/>
            <a:ext cx="5705856" cy="99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cap="none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78" name="Google Shape;78;p11"/>
          <p:cNvSpPr/>
          <p:nvPr/>
        </p:nvSpPr>
        <p:spPr>
          <a:xfrm>
            <a:off x="684965" y="1332237"/>
            <a:ext cx="5263732" cy="3841102"/>
          </a:xfrm>
          <a:custGeom>
            <a:rect b="b" l="l" r="r" t="t"/>
            <a:pathLst>
              <a:path extrusionOk="0" h="5025119" w="6886274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1"/>
          <p:cNvSpPr txBox="1"/>
          <p:nvPr>
            <p:ph type="title"/>
          </p:nvPr>
        </p:nvSpPr>
        <p:spPr>
          <a:xfrm>
            <a:off x="1399032" y="2523744"/>
            <a:ext cx="3831336" cy="14538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bril Fatfac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/>
          <p:nvPr>
            <p:ph idx="2" type="pic"/>
          </p:nvPr>
        </p:nvSpPr>
        <p:spPr>
          <a:xfrm>
            <a:off x="6711696" y="640079"/>
            <a:ext cx="4837176" cy="5568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1" name="Google Shape;81;p11"/>
          <p:cNvSpPr txBox="1"/>
          <p:nvPr>
            <p:ph idx="1" type="body"/>
          </p:nvPr>
        </p:nvSpPr>
        <p:spPr>
          <a:xfrm>
            <a:off x="1655064" y="4087368"/>
            <a:ext cx="3319272" cy="649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cap="none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2" name="Google Shape;8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23" name="Google Shape;23;p3"/>
          <p:cNvSpPr/>
          <p:nvPr/>
        </p:nvSpPr>
        <p:spPr>
          <a:xfrm flipH="1">
            <a:off x="1" y="315111"/>
            <a:ext cx="3021543" cy="1435442"/>
          </a:xfrm>
          <a:custGeom>
            <a:rect b="b" l="l" r="r" t="t"/>
            <a:pathLst>
              <a:path extrusionOk="0" h="1435442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" name="Google Shape;24;p3"/>
          <p:cNvSpPr txBox="1"/>
          <p:nvPr>
            <p:ph type="title"/>
          </p:nvPr>
        </p:nvSpPr>
        <p:spPr>
          <a:xfrm>
            <a:off x="259080" y="365125"/>
            <a:ext cx="8663940" cy="739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259080" y="1249680"/>
            <a:ext cx="8663940" cy="502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>
            <a:off x="459105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25908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8404860" y="6356350"/>
            <a:ext cx="5181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30" name="Google Shape;30;p4"/>
          <p:cNvSpPr/>
          <p:nvPr/>
        </p:nvSpPr>
        <p:spPr>
          <a:xfrm>
            <a:off x="7209816" y="0"/>
            <a:ext cx="4143984" cy="5747660"/>
          </a:xfrm>
          <a:custGeom>
            <a:rect b="b" l="l" r="r" t="t"/>
            <a:pathLst>
              <a:path extrusionOk="0" h="5956080" w="384375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 txBox="1"/>
          <p:nvPr>
            <p:ph type="title"/>
          </p:nvPr>
        </p:nvSpPr>
        <p:spPr>
          <a:xfrm>
            <a:off x="831850" y="1078991"/>
            <a:ext cx="5266944" cy="31363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bril Fatface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831850" y="4279392"/>
            <a:ext cx="5266944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cap="none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37" name="Google Shape;37;p5"/>
          <p:cNvSpPr/>
          <p:nvPr/>
        </p:nvSpPr>
        <p:spPr>
          <a:xfrm flipH="1">
            <a:off x="1" y="315111"/>
            <a:ext cx="3021543" cy="1435442"/>
          </a:xfrm>
          <a:custGeom>
            <a:rect b="b" l="l" r="r" t="t"/>
            <a:pathLst>
              <a:path extrusionOk="0" h="1435442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" type="body"/>
          </p:nvPr>
        </p:nvSpPr>
        <p:spPr>
          <a:xfrm>
            <a:off x="838200" y="2011680"/>
            <a:ext cx="4937760" cy="416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2" type="body"/>
          </p:nvPr>
        </p:nvSpPr>
        <p:spPr>
          <a:xfrm>
            <a:off x="6419088" y="2011680"/>
            <a:ext cx="4937760" cy="416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45" name="Google Shape;45;p6"/>
          <p:cNvSpPr/>
          <p:nvPr/>
        </p:nvSpPr>
        <p:spPr>
          <a:xfrm flipH="1">
            <a:off x="1" y="315111"/>
            <a:ext cx="3021543" cy="1435442"/>
          </a:xfrm>
          <a:custGeom>
            <a:rect b="b" l="l" r="r" t="t"/>
            <a:pathLst>
              <a:path extrusionOk="0" h="1435442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" name="Google Shape;46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" type="body"/>
          </p:nvPr>
        </p:nvSpPr>
        <p:spPr>
          <a:xfrm>
            <a:off x="839788" y="2011680"/>
            <a:ext cx="4937760" cy="9509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6"/>
          <p:cNvSpPr txBox="1"/>
          <p:nvPr>
            <p:ph idx="2" type="body"/>
          </p:nvPr>
        </p:nvSpPr>
        <p:spPr>
          <a:xfrm>
            <a:off x="839788" y="3127248"/>
            <a:ext cx="4937760" cy="3063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3" type="body"/>
          </p:nvPr>
        </p:nvSpPr>
        <p:spPr>
          <a:xfrm>
            <a:off x="6419088" y="2011680"/>
            <a:ext cx="4937760" cy="9509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6"/>
          <p:cNvSpPr txBox="1"/>
          <p:nvPr>
            <p:ph idx="4" type="body"/>
          </p:nvPr>
        </p:nvSpPr>
        <p:spPr>
          <a:xfrm>
            <a:off x="6419088" y="3127248"/>
            <a:ext cx="4937760" cy="3063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55" name="Google Shape;55;p7"/>
          <p:cNvSpPr/>
          <p:nvPr/>
        </p:nvSpPr>
        <p:spPr>
          <a:xfrm flipH="1">
            <a:off x="1969639" y="181596"/>
            <a:ext cx="8252722" cy="6022258"/>
          </a:xfrm>
          <a:custGeom>
            <a:rect b="b" l="l" r="r" t="t"/>
            <a:pathLst>
              <a:path extrusionOk="0" h="5025119" w="6886274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7"/>
          <p:cNvSpPr txBox="1"/>
          <p:nvPr>
            <p:ph type="title"/>
          </p:nvPr>
        </p:nvSpPr>
        <p:spPr>
          <a:xfrm>
            <a:off x="2843784" y="1572768"/>
            <a:ext cx="6501384" cy="4096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1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2">
  <p:cSld name="Blank 2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Mask ID=&#10;Mask position=bottom, center&#10;Mask family= brushstroke, landscape, wide" id="65" name="Google Shape;65;p9"/>
          <p:cNvSpPr/>
          <p:nvPr/>
        </p:nvSpPr>
        <p:spPr>
          <a:xfrm>
            <a:off x="1768100" y="-1"/>
            <a:ext cx="10423900" cy="5920155"/>
          </a:xfrm>
          <a:custGeom>
            <a:rect b="b" l="l" r="r" t="t"/>
            <a:pathLst>
              <a:path extrusionOk="0" h="5491534" w="10423900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" name="Google Shape;66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70" name="Google Shape;70;p10"/>
          <p:cNvSpPr/>
          <p:nvPr/>
        </p:nvSpPr>
        <p:spPr>
          <a:xfrm>
            <a:off x="4726728" y="0"/>
            <a:ext cx="7472381" cy="6858000"/>
          </a:xfrm>
          <a:custGeom>
            <a:rect b="b" l="l" r="r" t="t"/>
            <a:pathLst>
              <a:path extrusionOk="0" h="6886575" w="7472381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10"/>
          <p:cNvSpPr txBox="1"/>
          <p:nvPr>
            <p:ph type="title"/>
          </p:nvPr>
        </p:nvSpPr>
        <p:spPr>
          <a:xfrm>
            <a:off x="839788" y="640080"/>
            <a:ext cx="3886200" cy="2953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bril Fatfac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" type="body"/>
          </p:nvPr>
        </p:nvSpPr>
        <p:spPr>
          <a:xfrm>
            <a:off x="7059168" y="640080"/>
            <a:ext cx="4489704" cy="55961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3" name="Google Shape;73;p10"/>
          <p:cNvSpPr txBox="1"/>
          <p:nvPr>
            <p:ph idx="2" type="body"/>
          </p:nvPr>
        </p:nvSpPr>
        <p:spPr>
          <a:xfrm>
            <a:off x="839788" y="3776472"/>
            <a:ext cx="3886200" cy="2468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4" name="Google Shape;7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90500" y="136526"/>
            <a:ext cx="8747760" cy="835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bril Fatface"/>
              <a:buNone/>
              <a:defRPr b="0" i="1" sz="44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90500" y="1074420"/>
            <a:ext cx="8747760" cy="5189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64380" y="6365240"/>
            <a:ext cx="952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190500" y="635126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526780" y="6369049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Relationship Id="rId4" Type="http://schemas.openxmlformats.org/officeDocument/2006/relationships/hyperlink" Target="https://www.facebook.com/frobotics4150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mailto:froboticsteam4150@gmail.com" TargetMode="External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hyperlink" Target="http://creativecommons.org/licenses/by-nc-sa/4.0/" TargetMode="External"/><Relationship Id="rId6" Type="http://schemas.openxmlformats.org/officeDocument/2006/relationships/image" Target="../media/image4.png"/><Relationship Id="rId7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hyperlink" Target="https://www.instagram.com/frobotics4150/" TargetMode="External"/><Relationship Id="rId5" Type="http://schemas.openxmlformats.org/officeDocument/2006/relationships/hyperlink" Target="https://twitter.com/frobotics4150" TargetMode="External"/><Relationship Id="rId6" Type="http://schemas.openxmlformats.org/officeDocument/2006/relationships/hyperlink" Target="https://www.facebook.com/frobotics4150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hyperlink" Target="https://www.instagram.com/p/B0wtdwCBDKP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hyperlink" Target="https://www.instagram.com/p/B0WW5nvhV0b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0" y="-5255"/>
            <a:ext cx="9144000" cy="6858000"/>
          </a:xfrm>
          <a:custGeom>
            <a:rect b="b" l="l" r="r" t="t"/>
            <a:pathLst>
              <a:path extrusionOk="0"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1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2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1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4"/>
          <p:cNvSpPr txBox="1"/>
          <p:nvPr>
            <p:ph type="ctrTitle"/>
          </p:nvPr>
        </p:nvSpPr>
        <p:spPr>
          <a:xfrm>
            <a:off x="711027" y="843324"/>
            <a:ext cx="8144738" cy="17015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</a:pPr>
            <a:r>
              <a:rPr b="1" lang="en-US" sz="6000"/>
              <a:t>Marketing and </a:t>
            </a:r>
            <a:endParaRPr b="1" sz="6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</a:pPr>
            <a:r>
              <a:rPr b="1" lang="en-US" sz="6000"/>
              <a:t>Social Media</a:t>
            </a:r>
            <a:endParaRPr/>
          </a:p>
        </p:txBody>
      </p:sp>
      <p:sp>
        <p:nvSpPr>
          <p:cNvPr id="105" name="Google Shape;105;p14"/>
          <p:cNvSpPr txBox="1"/>
          <p:nvPr>
            <p:ph idx="1" type="subTitle"/>
          </p:nvPr>
        </p:nvSpPr>
        <p:spPr>
          <a:xfrm>
            <a:off x="711028" y="2601649"/>
            <a:ext cx="3943349" cy="6467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US" sz="1700"/>
              <a:t>TEAM 4150</a:t>
            </a:r>
            <a:endParaRPr/>
          </a:p>
        </p:txBody>
      </p:sp>
      <p:pic>
        <p:nvPicPr>
          <p:cNvPr descr="A close up of a sign&#10;&#10;Description automatically generated" id="106" name="Google Shape;10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4378" y="3597692"/>
            <a:ext cx="3671886" cy="1569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 rotWithShape="1">
          <a:blip r:embed="rId4">
            <a:alphaModFix/>
          </a:blip>
          <a:srcRect b="19998" l="0" r="0" t="19763"/>
          <a:stretch/>
        </p:blipFill>
        <p:spPr>
          <a:xfrm>
            <a:off x="4750775" y="5394825"/>
            <a:ext cx="3479099" cy="127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"/>
          <p:cNvSpPr txBox="1"/>
          <p:nvPr>
            <p:ph type="title"/>
          </p:nvPr>
        </p:nvSpPr>
        <p:spPr>
          <a:xfrm>
            <a:off x="259080" y="365125"/>
            <a:ext cx="8664000" cy="739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 to </a:t>
            </a:r>
            <a:r>
              <a:rPr lang="en-US"/>
              <a:t>Post </a:t>
            </a:r>
            <a:r>
              <a:rPr lang="en-US" sz="2400"/>
              <a:t>continued</a:t>
            </a:r>
            <a:endParaRPr sz="2400"/>
          </a:p>
        </p:txBody>
      </p:sp>
      <p:sp>
        <p:nvSpPr>
          <p:cNvPr id="187" name="Google Shape;187;p23"/>
          <p:cNvSpPr txBox="1"/>
          <p:nvPr>
            <p:ph idx="1" type="body"/>
          </p:nvPr>
        </p:nvSpPr>
        <p:spPr>
          <a:xfrm>
            <a:off x="259075" y="2275400"/>
            <a:ext cx="4665300" cy="1450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1" lang="en-US" sz="2200"/>
              <a:t>During team fundraisers</a:t>
            </a:r>
            <a:endParaRPr b="1" sz="22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200"/>
              <a:t>Get the word out to your community to help you raise money</a:t>
            </a:r>
            <a:endParaRPr sz="2200"/>
          </a:p>
        </p:txBody>
      </p:sp>
      <p:sp>
        <p:nvSpPr>
          <p:cNvPr id="188" name="Google Shape;188;p23"/>
          <p:cNvSpPr txBox="1"/>
          <p:nvPr>
            <p:ph idx="12" type="sldNum"/>
          </p:nvPr>
        </p:nvSpPr>
        <p:spPr>
          <a:xfrm>
            <a:off x="8404860" y="6356350"/>
            <a:ext cx="518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9" name="Google Shape;18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3325" y="908088"/>
            <a:ext cx="3119759" cy="5448275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0" name="Google Shape;190;p23"/>
          <p:cNvSpPr txBox="1"/>
          <p:nvPr>
            <p:ph idx="1" type="body"/>
          </p:nvPr>
        </p:nvSpPr>
        <p:spPr>
          <a:xfrm>
            <a:off x="2951025" y="4540275"/>
            <a:ext cx="2262300" cy="1378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solidFill>
                  <a:srgbClr val="999999"/>
                </a:solidFill>
              </a:rPr>
              <a:t>FRobotics</a:t>
            </a:r>
            <a:r>
              <a:rPr i="1" lang="en-US"/>
              <a:t> </a:t>
            </a:r>
            <a:r>
              <a:rPr i="1" lang="en-US" u="sng">
                <a:solidFill>
                  <a:schemeClr val="hlink"/>
                </a:solidFill>
                <a:hlinkClick r:id="rId4"/>
              </a:rPr>
              <a:t>Facebook</a:t>
            </a:r>
            <a:r>
              <a:rPr i="1" lang="en-US"/>
              <a:t> </a:t>
            </a:r>
            <a:r>
              <a:rPr i="1" lang="en-US">
                <a:solidFill>
                  <a:srgbClr val="999999"/>
                </a:solidFill>
              </a:rPr>
              <a:t>post announcing fundraisers.</a:t>
            </a:r>
            <a:endParaRPr i="1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 txBox="1"/>
          <p:nvPr>
            <p:ph type="title"/>
          </p:nvPr>
        </p:nvSpPr>
        <p:spPr>
          <a:xfrm>
            <a:off x="259080" y="365125"/>
            <a:ext cx="8664000" cy="739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Tips for </a:t>
            </a:r>
            <a:r>
              <a:rPr lang="en-US"/>
              <a:t>Posting</a:t>
            </a:r>
            <a:endParaRPr/>
          </a:p>
        </p:txBody>
      </p:sp>
      <p:sp>
        <p:nvSpPr>
          <p:cNvPr id="197" name="Google Shape;197;p24"/>
          <p:cNvSpPr txBox="1"/>
          <p:nvPr>
            <p:ph idx="1" type="body"/>
          </p:nvPr>
        </p:nvSpPr>
        <p:spPr>
          <a:xfrm>
            <a:off x="19075" y="1714875"/>
            <a:ext cx="9144000" cy="290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1" lang="en-US" sz="2200"/>
              <a:t>Tag </a:t>
            </a:r>
            <a:r>
              <a:rPr lang="en-US" sz="2200"/>
              <a:t>sponsors, potential sponsors, and school administrators (if applicable to your team) to show them what your team is up to</a:t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1" lang="en-US" sz="2200"/>
              <a:t>Utilize hashtags!</a:t>
            </a:r>
            <a:endParaRPr b="1" sz="22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#omgrobots and other FIRST hashtags will get your posts to more people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1" lang="en-US" sz="2200"/>
              <a:t>Put some effort into each post</a:t>
            </a:r>
            <a:endParaRPr b="1" sz="22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A good post takes time to create, but it will get more likes if it’s exciting and aesthetically pleasing!</a:t>
            </a:r>
            <a:endParaRPr sz="2000"/>
          </a:p>
        </p:txBody>
      </p:sp>
      <p:sp>
        <p:nvSpPr>
          <p:cNvPr id="198" name="Google Shape;198;p24"/>
          <p:cNvSpPr txBox="1"/>
          <p:nvPr>
            <p:ph idx="12" type="sldNum"/>
          </p:nvPr>
        </p:nvSpPr>
        <p:spPr>
          <a:xfrm>
            <a:off x="8404860" y="6356350"/>
            <a:ext cx="518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/>
          <p:nvPr>
            <p:ph type="title"/>
          </p:nvPr>
        </p:nvSpPr>
        <p:spPr>
          <a:xfrm>
            <a:off x="259080" y="365125"/>
            <a:ext cx="8663940" cy="739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</a:pPr>
            <a:r>
              <a:rPr lang="en-US"/>
              <a:t>Credits</a:t>
            </a:r>
            <a:endParaRPr/>
          </a:p>
        </p:txBody>
      </p:sp>
      <p:sp>
        <p:nvSpPr>
          <p:cNvPr id="204" name="Google Shape;204;p25"/>
          <p:cNvSpPr txBox="1"/>
          <p:nvPr>
            <p:ph idx="1" type="body"/>
          </p:nvPr>
        </p:nvSpPr>
        <p:spPr>
          <a:xfrm>
            <a:off x="259080" y="1249680"/>
            <a:ext cx="8663940" cy="502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This lesson was written by FRC 4150 in partnership with FRC 8027 for FRCTutorials.com</a:t>
            </a:r>
            <a:endParaRPr sz="160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You can contact the author at </a:t>
            </a:r>
            <a:r>
              <a:rPr lang="en-US" sz="1600" u="sng">
                <a:solidFill>
                  <a:schemeClr val="hlink"/>
                </a:solidFill>
                <a:hlinkClick r:id="rId3"/>
              </a:rPr>
              <a:t>froboticsteam4150@gmail.com</a:t>
            </a:r>
            <a:r>
              <a:rPr lang="en-US" sz="1600"/>
              <a:t>.</a:t>
            </a:r>
            <a:endParaRPr sz="1600"/>
          </a:p>
          <a:p>
            <a:pPr indent="-1270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-1270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-1270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-1270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-1270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More lessons for FIRST Robotics Competition are available at www.FRCtutorials.com</a:t>
            </a:r>
            <a:endParaRPr sz="1600"/>
          </a:p>
        </p:txBody>
      </p:sp>
      <p:sp>
        <p:nvSpPr>
          <p:cNvPr id="205" name="Google Shape;205;p25"/>
          <p:cNvSpPr/>
          <p:nvPr/>
        </p:nvSpPr>
        <p:spPr>
          <a:xfrm>
            <a:off x="1420566" y="5157859"/>
            <a:ext cx="7464353" cy="430887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work is licensed under 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r>
              <a:rPr b="0" i="0" lang="en-US" sz="1400" u="sng" cap="none" strike="noStrik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Creative Commons Attribution-NonCommercial-ShareAlike 4.0 International License</a:t>
            </a:r>
            <a:r>
              <a:rPr b="0" i="0" lang="en-US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rgbClr val="4374B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Creative Commons License" id="206" name="Google Shape;206;p25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4901" y="5219289"/>
            <a:ext cx="949845" cy="33460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5"/>
          <p:cNvSpPr txBox="1"/>
          <p:nvPr>
            <p:ph idx="12" type="sldNum"/>
          </p:nvPr>
        </p:nvSpPr>
        <p:spPr>
          <a:xfrm>
            <a:off x="8404860" y="6356350"/>
            <a:ext cx="5181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8" name="Google Shape;208;p25"/>
          <p:cNvPicPr preferRelativeResize="0"/>
          <p:nvPr/>
        </p:nvPicPr>
        <p:blipFill rotWithShape="1">
          <a:blip r:embed="rId7">
            <a:alphaModFix/>
          </a:blip>
          <a:srcRect b="19998" l="0" r="0" t="19763"/>
          <a:stretch/>
        </p:blipFill>
        <p:spPr>
          <a:xfrm>
            <a:off x="2464775" y="2186400"/>
            <a:ext cx="3479099" cy="127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/>
          <p:nvPr>
            <p:ph type="title"/>
          </p:nvPr>
        </p:nvSpPr>
        <p:spPr>
          <a:xfrm>
            <a:off x="831850" y="1078991"/>
            <a:ext cx="5266800" cy="3136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Marketing</a:t>
            </a:r>
            <a:endParaRPr/>
          </a:p>
        </p:txBody>
      </p:sp>
      <p:sp>
        <p:nvSpPr>
          <p:cNvPr id="114" name="Google Shape;114;p15"/>
          <p:cNvSpPr txBox="1"/>
          <p:nvPr>
            <p:ph idx="1" type="body"/>
          </p:nvPr>
        </p:nvSpPr>
        <p:spPr>
          <a:xfrm>
            <a:off x="831850" y="4279392"/>
            <a:ext cx="5266800" cy="15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Presenting your team professionally at competitions and with </a:t>
            </a:r>
            <a:r>
              <a:rPr lang="en-US"/>
              <a:t>sponsors</a:t>
            </a:r>
            <a:r>
              <a:rPr lang="en-US"/>
              <a:t> is </a:t>
            </a:r>
            <a:r>
              <a:rPr lang="en-US"/>
              <a:t>essential</a:t>
            </a:r>
            <a:r>
              <a:rPr lang="en-US"/>
              <a:t> to your team’s success.</a:t>
            </a:r>
            <a:endParaRPr/>
          </a:p>
        </p:txBody>
      </p:sp>
      <p:sp>
        <p:nvSpPr>
          <p:cNvPr id="115" name="Google Shape;115;p1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6" name="Google Shape;116;p15"/>
          <p:cNvPicPr preferRelativeResize="0"/>
          <p:nvPr/>
        </p:nvPicPr>
        <p:blipFill rotWithShape="1">
          <a:blip r:embed="rId3">
            <a:alphaModFix/>
          </a:blip>
          <a:srcRect b="12139" l="10238" r="8632" t="13155"/>
          <a:stretch/>
        </p:blipFill>
        <p:spPr>
          <a:xfrm>
            <a:off x="831850" y="1417775"/>
            <a:ext cx="3989526" cy="19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/>
          <p:nvPr>
            <p:ph type="title"/>
          </p:nvPr>
        </p:nvSpPr>
        <p:spPr>
          <a:xfrm>
            <a:off x="259080" y="365125"/>
            <a:ext cx="8663940" cy="739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</a:pPr>
            <a:r>
              <a:rPr lang="en-US"/>
              <a:t>Branding</a:t>
            </a:r>
            <a:endParaRPr/>
          </a:p>
        </p:txBody>
      </p:sp>
      <p:sp>
        <p:nvSpPr>
          <p:cNvPr id="122" name="Google Shape;122;p16"/>
          <p:cNvSpPr txBox="1"/>
          <p:nvPr>
            <p:ph idx="1" type="body"/>
          </p:nvPr>
        </p:nvSpPr>
        <p:spPr>
          <a:xfrm>
            <a:off x="259080" y="1249680"/>
            <a:ext cx="3855720" cy="502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Use </a:t>
            </a:r>
            <a:r>
              <a:rPr lang="en-US"/>
              <a:t>consistent</a:t>
            </a:r>
            <a:r>
              <a:rPr lang="en-US"/>
              <a:t> colors and logos to create a sense of unity and draw attention to your team.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Logos are important as they provide an image to associate with your team’s name.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At events, use the same colors and logos on t-shirts, posters, pins, etc. </a:t>
            </a:r>
            <a:endParaRPr/>
          </a:p>
        </p:txBody>
      </p:sp>
      <p:sp>
        <p:nvSpPr>
          <p:cNvPr id="123" name="Google Shape;123;p16"/>
          <p:cNvSpPr txBox="1"/>
          <p:nvPr>
            <p:ph idx="12" type="sldNum"/>
          </p:nvPr>
        </p:nvSpPr>
        <p:spPr>
          <a:xfrm>
            <a:off x="8404860" y="6356350"/>
            <a:ext cx="5181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4" name="Google Shape;124;p16"/>
          <p:cNvPicPr preferRelativeResize="0"/>
          <p:nvPr/>
        </p:nvPicPr>
        <p:blipFill rotWithShape="1">
          <a:blip r:embed="rId3">
            <a:alphaModFix/>
          </a:blip>
          <a:srcRect b="45963" l="0" r="0" t="11116"/>
          <a:stretch/>
        </p:blipFill>
        <p:spPr>
          <a:xfrm>
            <a:off x="4419600" y="1758975"/>
            <a:ext cx="3985252" cy="221352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5" name="Google Shape;125;p16"/>
          <p:cNvSpPr txBox="1"/>
          <p:nvPr>
            <p:ph idx="1" type="body"/>
          </p:nvPr>
        </p:nvSpPr>
        <p:spPr>
          <a:xfrm>
            <a:off x="4419625" y="4141600"/>
            <a:ext cx="3985200" cy="1392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solidFill>
                  <a:srgbClr val="999999"/>
                </a:solidFill>
              </a:rPr>
              <a:t>FRobotics uses this logo and </a:t>
            </a:r>
            <a:r>
              <a:rPr i="1" lang="en-US">
                <a:solidFill>
                  <a:srgbClr val="999999"/>
                </a:solidFill>
              </a:rPr>
              <a:t>its</a:t>
            </a:r>
            <a:r>
              <a:rPr i="1" lang="en-US">
                <a:solidFill>
                  <a:srgbClr val="999999"/>
                </a:solidFill>
              </a:rPr>
              <a:t> colors on all of our t-shirts, banners, pins, documents, and social medias.</a:t>
            </a:r>
            <a:endParaRPr i="1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>
            <p:ph type="title"/>
          </p:nvPr>
        </p:nvSpPr>
        <p:spPr>
          <a:xfrm>
            <a:off x="259080" y="365125"/>
            <a:ext cx="8664000" cy="739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Mission Statement</a:t>
            </a:r>
            <a:endParaRPr/>
          </a:p>
        </p:txBody>
      </p:sp>
      <p:sp>
        <p:nvSpPr>
          <p:cNvPr id="132" name="Google Shape;132;p17"/>
          <p:cNvSpPr txBox="1"/>
          <p:nvPr>
            <p:ph idx="1" type="body"/>
          </p:nvPr>
        </p:nvSpPr>
        <p:spPr>
          <a:xfrm>
            <a:off x="259080" y="1249680"/>
            <a:ext cx="8664000" cy="502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b="1" lang="en-US"/>
              <a:t>Identify your team’s overarching goal and mission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Come up with a statement that encompasses your goals as a team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Work with your Outreach Coordinator to focus these goals in outreach events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US"/>
              <a:t>Communicate</a:t>
            </a:r>
            <a:r>
              <a:rPr lang="en-US"/>
              <a:t> your team’s overarching mission with team members, mentors, sponsors, and judges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Use this statement to unify the team’s actions in writing and in presentations</a:t>
            </a:r>
            <a:endParaRPr/>
          </a:p>
        </p:txBody>
      </p:sp>
      <p:sp>
        <p:nvSpPr>
          <p:cNvPr id="133" name="Google Shape;133;p17"/>
          <p:cNvSpPr txBox="1"/>
          <p:nvPr>
            <p:ph idx="12" type="sldNum"/>
          </p:nvPr>
        </p:nvSpPr>
        <p:spPr>
          <a:xfrm>
            <a:off x="8404860" y="6356350"/>
            <a:ext cx="518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/>
          <p:nvPr>
            <p:ph type="title"/>
          </p:nvPr>
        </p:nvSpPr>
        <p:spPr>
          <a:xfrm>
            <a:off x="259080" y="365125"/>
            <a:ext cx="8664000" cy="739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Reaching out to Sponsors</a:t>
            </a:r>
            <a:endParaRPr/>
          </a:p>
        </p:txBody>
      </p:sp>
      <p:sp>
        <p:nvSpPr>
          <p:cNvPr id="140" name="Google Shape;140;p18"/>
          <p:cNvSpPr txBox="1"/>
          <p:nvPr>
            <p:ph idx="1" type="body"/>
          </p:nvPr>
        </p:nvSpPr>
        <p:spPr>
          <a:xfrm>
            <a:off x="259080" y="1249680"/>
            <a:ext cx="8664000" cy="502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Reaching out to sponsors is key in terms of a team’s </a:t>
            </a:r>
            <a:r>
              <a:rPr b="1" lang="en-US"/>
              <a:t>financial</a:t>
            </a:r>
            <a:r>
              <a:rPr b="1" lang="en-US"/>
              <a:t> stability.</a:t>
            </a:r>
            <a:endParaRPr b="1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When approaching a </a:t>
            </a:r>
            <a:r>
              <a:rPr lang="en-US"/>
              <a:t>potential</a:t>
            </a:r>
            <a:r>
              <a:rPr lang="en-US"/>
              <a:t> sponsor, </a:t>
            </a:r>
            <a:r>
              <a:rPr b="1" lang="en-US"/>
              <a:t>be respectful and confident</a:t>
            </a:r>
            <a:r>
              <a:rPr lang="en-US"/>
              <a:t>. Make sure to show </a:t>
            </a:r>
            <a:r>
              <a:rPr lang="en-US"/>
              <a:t>enthusiasm</a:t>
            </a:r>
            <a:r>
              <a:rPr lang="en-US"/>
              <a:t> for FIRST.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Highlight the learning aspects of FRC, proving our promise for furthering STEM in the future.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It is most effective to </a:t>
            </a:r>
            <a:r>
              <a:rPr b="1" lang="en-US"/>
              <a:t>present to sponsors in person</a:t>
            </a:r>
            <a:r>
              <a:rPr lang="en-US"/>
              <a:t>.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Offer to bring your robot and a few team members to the business.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If the </a:t>
            </a:r>
            <a:r>
              <a:rPr lang="en-US"/>
              <a:t>potential</a:t>
            </a:r>
            <a:r>
              <a:rPr lang="en-US"/>
              <a:t> </a:t>
            </a:r>
            <a:r>
              <a:rPr lang="en-US"/>
              <a:t>sponsors</a:t>
            </a:r>
            <a:r>
              <a:rPr lang="en-US"/>
              <a:t> prefer, phone calls are another method to get in touch. Write a general script that students can use when speaking over the phone.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Reaching out through social media, letters, and emails are also options when looking for </a:t>
            </a:r>
            <a:r>
              <a:rPr lang="en-US"/>
              <a:t>sponsors</a:t>
            </a:r>
            <a:r>
              <a:rPr lang="en-US"/>
              <a:t>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8"/>
          <p:cNvSpPr txBox="1"/>
          <p:nvPr>
            <p:ph idx="12" type="sldNum"/>
          </p:nvPr>
        </p:nvSpPr>
        <p:spPr>
          <a:xfrm>
            <a:off x="8404860" y="6356350"/>
            <a:ext cx="518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/>
          <p:nvPr>
            <p:ph type="title"/>
          </p:nvPr>
        </p:nvSpPr>
        <p:spPr>
          <a:xfrm>
            <a:off x="831850" y="1078991"/>
            <a:ext cx="5266800" cy="3136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Social Media</a:t>
            </a:r>
            <a:endParaRPr/>
          </a:p>
        </p:txBody>
      </p:sp>
      <p:sp>
        <p:nvSpPr>
          <p:cNvPr id="148" name="Google Shape;148;p19"/>
          <p:cNvSpPr txBox="1"/>
          <p:nvPr>
            <p:ph idx="1" type="body"/>
          </p:nvPr>
        </p:nvSpPr>
        <p:spPr>
          <a:xfrm>
            <a:off x="831850" y="4279392"/>
            <a:ext cx="5266800" cy="15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Social media is very important for team recognition within the FIRST community as well as your team’s local community. </a:t>
            </a:r>
            <a:endParaRPr/>
          </a:p>
        </p:txBody>
      </p:sp>
      <p:sp>
        <p:nvSpPr>
          <p:cNvPr id="149" name="Google Shape;149;p1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0" name="Google Shape;150;p19"/>
          <p:cNvPicPr preferRelativeResize="0"/>
          <p:nvPr/>
        </p:nvPicPr>
        <p:blipFill rotWithShape="1">
          <a:blip r:embed="rId3">
            <a:alphaModFix/>
          </a:blip>
          <a:srcRect b="12640" l="5051" r="0" t="0"/>
          <a:stretch/>
        </p:blipFill>
        <p:spPr>
          <a:xfrm>
            <a:off x="831850" y="1816750"/>
            <a:ext cx="4506000" cy="166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/>
          <p:nvPr>
            <p:ph type="title"/>
          </p:nvPr>
        </p:nvSpPr>
        <p:spPr>
          <a:xfrm>
            <a:off x="259080" y="365125"/>
            <a:ext cx="8664000" cy="739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Platforms</a:t>
            </a:r>
            <a:endParaRPr/>
          </a:p>
        </p:txBody>
      </p:sp>
      <p:sp>
        <p:nvSpPr>
          <p:cNvPr id="157" name="Google Shape;157;p20"/>
          <p:cNvSpPr txBox="1"/>
          <p:nvPr>
            <p:ph idx="1" type="body"/>
          </p:nvPr>
        </p:nvSpPr>
        <p:spPr>
          <a:xfrm>
            <a:off x="259075" y="1104925"/>
            <a:ext cx="4356900" cy="5542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Get your team on as many popular platforms as possible! This gives you a larger audience and a greater chance of recognition.</a:t>
            </a:r>
            <a:endParaRPr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Instagram, Twitter, Facebook, Youtube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Keep branding consistent across all platforms</a:t>
            </a:r>
            <a:endParaRPr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Profile pictures, usernames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Include your team name </a:t>
            </a:r>
            <a:r>
              <a:rPr i="1" lang="en-US" sz="2000"/>
              <a:t>and </a:t>
            </a:r>
            <a:r>
              <a:rPr lang="en-US" sz="2000"/>
              <a:t>number so you’re easier to find</a:t>
            </a:r>
            <a:endParaRPr sz="2000"/>
          </a:p>
        </p:txBody>
      </p:sp>
      <p:sp>
        <p:nvSpPr>
          <p:cNvPr id="158" name="Google Shape;158;p20"/>
          <p:cNvSpPr txBox="1"/>
          <p:nvPr>
            <p:ph idx="12" type="sldNum"/>
          </p:nvPr>
        </p:nvSpPr>
        <p:spPr>
          <a:xfrm>
            <a:off x="8404860" y="6356350"/>
            <a:ext cx="518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9" name="Google Shape;15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1050" y="1249675"/>
            <a:ext cx="3636475" cy="325267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0"/>
          <p:cNvSpPr txBox="1"/>
          <p:nvPr/>
        </p:nvSpPr>
        <p:spPr>
          <a:xfrm>
            <a:off x="5131000" y="4647100"/>
            <a:ext cx="3636600" cy="12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Century Gothic"/>
                <a:ea typeface="Century Gothic"/>
                <a:cs typeface="Century Gothic"/>
                <a:sym typeface="Century Gothic"/>
              </a:rPr>
              <a:t>FRobotics is @frobotics4150 on </a:t>
            </a:r>
            <a:r>
              <a:rPr lang="en-US" sz="17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Instagram</a:t>
            </a:r>
            <a:r>
              <a:rPr lang="en-US" sz="1700"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7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Twitter</a:t>
            </a:r>
            <a:r>
              <a:rPr lang="en-US" sz="1700">
                <a:latin typeface="Century Gothic"/>
                <a:ea typeface="Century Gothic"/>
                <a:cs typeface="Century Gothic"/>
                <a:sym typeface="Century Gothic"/>
              </a:rPr>
              <a:t>, and </a:t>
            </a:r>
            <a:r>
              <a:rPr lang="en-US" sz="17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/>
              </a:rPr>
              <a:t>Facebook</a:t>
            </a:r>
            <a:r>
              <a:rPr lang="en-US" sz="1700">
                <a:latin typeface="Century Gothic"/>
                <a:ea typeface="Century Gothic"/>
                <a:cs typeface="Century Gothic"/>
                <a:sym typeface="Century Gothic"/>
              </a:rPr>
              <a:t>. This is our profile picture on all platforms.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/>
          <p:nvPr>
            <p:ph type="title"/>
          </p:nvPr>
        </p:nvSpPr>
        <p:spPr>
          <a:xfrm>
            <a:off x="259080" y="365125"/>
            <a:ext cx="8664000" cy="739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 to Post</a:t>
            </a:r>
            <a:endParaRPr/>
          </a:p>
        </p:txBody>
      </p:sp>
      <p:sp>
        <p:nvSpPr>
          <p:cNvPr id="167" name="Google Shape;167;p21"/>
          <p:cNvSpPr txBox="1"/>
          <p:nvPr>
            <p:ph idx="1" type="body"/>
          </p:nvPr>
        </p:nvSpPr>
        <p:spPr>
          <a:xfrm>
            <a:off x="19063" y="1714875"/>
            <a:ext cx="9144000" cy="149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US"/>
              <a:t>During and after competitions</a:t>
            </a:r>
            <a:endParaRPr b="1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000"/>
              <a:t>Interact with and tag teams from your alliance, congratulate the winning teams, etc.</a:t>
            </a:r>
            <a:endParaRPr sz="2000"/>
          </a:p>
        </p:txBody>
      </p:sp>
      <p:sp>
        <p:nvSpPr>
          <p:cNvPr id="168" name="Google Shape;168;p21"/>
          <p:cNvSpPr txBox="1"/>
          <p:nvPr>
            <p:ph idx="12" type="sldNum"/>
          </p:nvPr>
        </p:nvSpPr>
        <p:spPr>
          <a:xfrm>
            <a:off x="8404860" y="6356350"/>
            <a:ext cx="518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9" name="Google Shape;169;p21"/>
          <p:cNvPicPr preferRelativeResize="0"/>
          <p:nvPr/>
        </p:nvPicPr>
        <p:blipFill rotWithShape="1">
          <a:blip r:embed="rId3">
            <a:alphaModFix/>
          </a:blip>
          <a:srcRect b="13672" l="15387" r="16824" t="14816"/>
          <a:stretch/>
        </p:blipFill>
        <p:spPr>
          <a:xfrm>
            <a:off x="362800" y="2852550"/>
            <a:ext cx="6311250" cy="3741675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170" name="Google Shape;170;p21"/>
          <p:cNvSpPr txBox="1"/>
          <p:nvPr>
            <p:ph idx="1" type="body"/>
          </p:nvPr>
        </p:nvSpPr>
        <p:spPr>
          <a:xfrm>
            <a:off x="6742575" y="3734588"/>
            <a:ext cx="2027700" cy="197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solidFill>
                  <a:srgbClr val="999999"/>
                </a:solidFill>
              </a:rPr>
              <a:t>FRobotics</a:t>
            </a:r>
            <a:r>
              <a:rPr i="1" lang="en-US"/>
              <a:t> </a:t>
            </a:r>
            <a:r>
              <a:rPr i="1" lang="en-US" u="sng">
                <a:solidFill>
                  <a:schemeClr val="hlink"/>
                </a:solidFill>
                <a:hlinkClick r:id="rId4"/>
              </a:rPr>
              <a:t>Instagram</a:t>
            </a:r>
            <a:r>
              <a:rPr i="1" lang="en-US"/>
              <a:t> </a:t>
            </a:r>
            <a:r>
              <a:rPr i="1" lang="en-US">
                <a:solidFill>
                  <a:srgbClr val="999999"/>
                </a:solidFill>
              </a:rPr>
              <a:t>post after the 2019 Steel City Showdown competition.</a:t>
            </a:r>
            <a:endParaRPr i="1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 txBox="1"/>
          <p:nvPr>
            <p:ph type="title"/>
          </p:nvPr>
        </p:nvSpPr>
        <p:spPr>
          <a:xfrm>
            <a:off x="259080" y="365125"/>
            <a:ext cx="8664000" cy="739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 to </a:t>
            </a:r>
            <a:r>
              <a:rPr lang="en-US"/>
              <a:t>Post </a:t>
            </a:r>
            <a:r>
              <a:rPr lang="en-US" sz="2400"/>
              <a:t>continued</a:t>
            </a:r>
            <a:endParaRPr sz="2400"/>
          </a:p>
        </p:txBody>
      </p:sp>
      <p:sp>
        <p:nvSpPr>
          <p:cNvPr id="177" name="Google Shape;177;p22"/>
          <p:cNvSpPr txBox="1"/>
          <p:nvPr>
            <p:ph idx="1" type="body"/>
          </p:nvPr>
        </p:nvSpPr>
        <p:spPr>
          <a:xfrm>
            <a:off x="0" y="1666550"/>
            <a:ext cx="9144000" cy="114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US"/>
              <a:t>Before or after outreach events</a:t>
            </a:r>
            <a:r>
              <a:rPr lang="en-US"/>
              <a:t> to announce the team’s appearance or show off what you accomplished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000"/>
              <a:t>Tag the location, group, or company your event was with</a:t>
            </a:r>
            <a:endParaRPr sz="2000"/>
          </a:p>
        </p:txBody>
      </p:sp>
      <p:sp>
        <p:nvSpPr>
          <p:cNvPr id="178" name="Google Shape;178;p22"/>
          <p:cNvSpPr txBox="1"/>
          <p:nvPr>
            <p:ph idx="12" type="sldNum"/>
          </p:nvPr>
        </p:nvSpPr>
        <p:spPr>
          <a:xfrm>
            <a:off x="8404860" y="6356350"/>
            <a:ext cx="518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9" name="Google Shape;179;p22"/>
          <p:cNvPicPr preferRelativeResize="0"/>
          <p:nvPr/>
        </p:nvPicPr>
        <p:blipFill rotWithShape="1">
          <a:blip r:embed="rId3">
            <a:alphaModFix/>
          </a:blip>
          <a:srcRect b="9368" l="2771" r="1332" t="1750"/>
          <a:stretch/>
        </p:blipFill>
        <p:spPr>
          <a:xfrm>
            <a:off x="449400" y="2894375"/>
            <a:ext cx="6445851" cy="3827076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0" name="Google Shape;180;p22"/>
          <p:cNvSpPr txBox="1"/>
          <p:nvPr>
            <p:ph idx="1" type="body"/>
          </p:nvPr>
        </p:nvSpPr>
        <p:spPr>
          <a:xfrm>
            <a:off x="6895250" y="3996260"/>
            <a:ext cx="2027700" cy="1623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solidFill>
                  <a:srgbClr val="999999"/>
                </a:solidFill>
              </a:rPr>
              <a:t>FRobotics</a:t>
            </a:r>
            <a:r>
              <a:rPr i="1" lang="en-US"/>
              <a:t> </a:t>
            </a:r>
            <a:r>
              <a:rPr i="1" lang="en-US" u="sng">
                <a:solidFill>
                  <a:schemeClr val="hlink"/>
                </a:solidFill>
                <a:hlinkClick r:id="rId4"/>
              </a:rPr>
              <a:t>Instagram</a:t>
            </a:r>
            <a:r>
              <a:rPr i="1" lang="en-US"/>
              <a:t> </a:t>
            </a:r>
            <a:r>
              <a:rPr i="1" lang="en-US">
                <a:solidFill>
                  <a:srgbClr val="999999"/>
                </a:solidFill>
              </a:rPr>
              <a:t>post after several outreach events in 2019.</a:t>
            </a:r>
            <a:endParaRPr i="1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rushVTI">
  <a:themeElements>
    <a:clrScheme name="Custom 17">
      <a:dk1>
        <a:srgbClr val="000000"/>
      </a:dk1>
      <a:lt1>
        <a:srgbClr val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