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2"/>
  </p:notesMasterIdLst>
  <p:sldIdLst>
    <p:sldId id="256" r:id="rId2"/>
    <p:sldId id="266" r:id="rId3"/>
    <p:sldId id="265" r:id="rId4"/>
    <p:sldId id="264" r:id="rId5"/>
    <p:sldId id="260" r:id="rId6"/>
    <p:sldId id="257" r:id="rId7"/>
    <p:sldId id="258" r:id="rId8"/>
    <p:sldId id="259" r:id="rId9"/>
    <p:sldId id="263" r:id="rId10"/>
    <p:sldId id="262" r:id="rId11"/>
  </p:sldIdLst>
  <p:sldSz cx="9144000" cy="6858000" type="screen4x3"/>
  <p:notesSz cx="6858000" cy="9144000"/>
  <p:embeddedFontLst>
    <p:embeddedFont>
      <p:font typeface="Abril Fatface" panose="02000503000000020003" pitchFamily="2" charset="77"/>
      <p:regular r:id="rId13"/>
    </p:embeddedFon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Helvetica Neue" panose="020005030000000200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m4iEqAhYk3hiOKW4ftjI+XYDS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8"/>
    <p:restoredTop sz="94643"/>
  </p:normalViewPr>
  <p:slideViewPr>
    <p:cSldViewPr snapToGrid="0" snapToObjects="1">
      <p:cViewPr varScale="1">
        <p:scale>
          <a:sx n="121" d="100"/>
          <a:sy n="121" d="100"/>
        </p:scale>
        <p:origin x="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descr="Tag=AccentColor&#10;Flavor=Light&#10;Target=Fill"/>
          <p:cNvSpPr/>
          <p:nvPr/>
        </p:nvSpPr>
        <p:spPr>
          <a:xfrm flipH="1">
            <a:off x="2599854" y="527562"/>
            <a:ext cx="6992292" cy="5102484"/>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 name="Google Shape;17;p11"/>
          <p:cNvSpPr txBox="1">
            <a:spLocks noGrp="1"/>
          </p:cNvSpPr>
          <p:nvPr>
            <p:ph type="ctrTitle"/>
          </p:nvPr>
        </p:nvSpPr>
        <p:spPr>
          <a:xfrm>
            <a:off x="1508760" y="1591056"/>
            <a:ext cx="5705856" cy="32644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1524000" y="4928616"/>
            <a:ext cx="5705856" cy="99669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21" name="Google Shape;2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0" descr="Tag=AccentColor&#10;Flavor=Light&#10;Target=Fill"/>
          <p:cNvSpPr/>
          <p:nvPr/>
        </p:nvSpPr>
        <p:spPr>
          <a:xfrm>
            <a:off x="684965" y="1332237"/>
            <a:ext cx="5263732" cy="3841102"/>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9" name="Google Shape;79;p20"/>
          <p:cNvSpPr txBox="1">
            <a:spLocks noGrp="1"/>
          </p:cNvSpPr>
          <p:nvPr>
            <p:ph type="title"/>
          </p:nvPr>
        </p:nvSpPr>
        <p:spPr>
          <a:xfrm>
            <a:off x="1399032" y="2523744"/>
            <a:ext cx="3831336" cy="14538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a:spLocks noGrp="1"/>
          </p:cNvSpPr>
          <p:nvPr>
            <p:ph type="pic" idx="2"/>
          </p:nvPr>
        </p:nvSpPr>
        <p:spPr>
          <a:xfrm>
            <a:off x="6711696" y="640079"/>
            <a:ext cx="4837176" cy="556869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20"/>
          <p:cNvSpPr txBox="1">
            <a:spLocks noGrp="1"/>
          </p:cNvSpPr>
          <p:nvPr>
            <p:ph type="body" idx="1"/>
          </p:nvPr>
        </p:nvSpPr>
        <p:spPr>
          <a:xfrm>
            <a:off x="1655064" y="4087368"/>
            <a:ext cx="3319272" cy="649224"/>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2000"/>
              <a:buNone/>
              <a:defRPr sz="2000" cap="none"/>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84" name="Google Shape;8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90" name="Google Shape;9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96" name="Google Shape;9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2"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 name="Google Shape;24;p12"/>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259080" y="1249680"/>
            <a:ext cx="8663940" cy="50291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459105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25908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28" name="Google Shape;28;p12"/>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a:solidFill>
                  <a:srgbClr val="888888"/>
                </a:solidFill>
                <a:latin typeface="Century Gothic"/>
                <a:ea typeface="Century Gothic"/>
                <a:cs typeface="Century Gothic"/>
                <a:sym typeface="Century Gothic"/>
              </a:defRPr>
            </a:lvl1pPr>
            <a:lvl2pPr marL="0" lvl="1" indent="0" algn="r">
              <a:spcBef>
                <a:spcPts val="0"/>
              </a:spcBef>
              <a:buNone/>
              <a:defRPr sz="1100">
                <a:solidFill>
                  <a:srgbClr val="888888"/>
                </a:solidFill>
                <a:latin typeface="Century Gothic"/>
                <a:ea typeface="Century Gothic"/>
                <a:cs typeface="Century Gothic"/>
                <a:sym typeface="Century Gothic"/>
              </a:defRPr>
            </a:lvl2pPr>
            <a:lvl3pPr marL="0" lvl="2" indent="0" algn="r">
              <a:spcBef>
                <a:spcPts val="0"/>
              </a:spcBef>
              <a:buNone/>
              <a:defRPr sz="1100">
                <a:solidFill>
                  <a:srgbClr val="888888"/>
                </a:solidFill>
                <a:latin typeface="Century Gothic"/>
                <a:ea typeface="Century Gothic"/>
                <a:cs typeface="Century Gothic"/>
                <a:sym typeface="Century Gothic"/>
              </a:defRPr>
            </a:lvl3pPr>
            <a:lvl4pPr marL="0" lvl="3" indent="0" algn="r">
              <a:spcBef>
                <a:spcPts val="0"/>
              </a:spcBef>
              <a:buNone/>
              <a:defRPr sz="1100">
                <a:solidFill>
                  <a:srgbClr val="888888"/>
                </a:solidFill>
                <a:latin typeface="Century Gothic"/>
                <a:ea typeface="Century Gothic"/>
                <a:cs typeface="Century Gothic"/>
                <a:sym typeface="Century Gothic"/>
              </a:defRPr>
            </a:lvl4pPr>
            <a:lvl5pPr marL="0" lvl="4" indent="0" algn="r">
              <a:spcBef>
                <a:spcPts val="0"/>
              </a:spcBef>
              <a:buNone/>
              <a:defRPr sz="1100">
                <a:solidFill>
                  <a:srgbClr val="888888"/>
                </a:solidFill>
                <a:latin typeface="Century Gothic"/>
                <a:ea typeface="Century Gothic"/>
                <a:cs typeface="Century Gothic"/>
                <a:sym typeface="Century Gothic"/>
              </a:defRPr>
            </a:lvl5pPr>
            <a:lvl6pPr marL="0" lvl="5" indent="0" algn="r">
              <a:spcBef>
                <a:spcPts val="0"/>
              </a:spcBef>
              <a:buNone/>
              <a:defRPr sz="1100">
                <a:solidFill>
                  <a:srgbClr val="888888"/>
                </a:solidFill>
                <a:latin typeface="Century Gothic"/>
                <a:ea typeface="Century Gothic"/>
                <a:cs typeface="Century Gothic"/>
                <a:sym typeface="Century Gothic"/>
              </a:defRPr>
            </a:lvl6pPr>
            <a:lvl7pPr marL="0" lvl="6" indent="0" algn="r">
              <a:spcBef>
                <a:spcPts val="0"/>
              </a:spcBef>
              <a:buNone/>
              <a:defRPr sz="1100">
                <a:solidFill>
                  <a:srgbClr val="888888"/>
                </a:solidFill>
                <a:latin typeface="Century Gothic"/>
                <a:ea typeface="Century Gothic"/>
                <a:cs typeface="Century Gothic"/>
                <a:sym typeface="Century Gothic"/>
              </a:defRPr>
            </a:lvl7pPr>
            <a:lvl8pPr marL="0" lvl="7" indent="0" algn="r">
              <a:spcBef>
                <a:spcPts val="0"/>
              </a:spcBef>
              <a:buNone/>
              <a:defRPr sz="1100">
                <a:solidFill>
                  <a:srgbClr val="888888"/>
                </a:solidFill>
                <a:latin typeface="Century Gothic"/>
                <a:ea typeface="Century Gothic"/>
                <a:cs typeface="Century Gothic"/>
                <a:sym typeface="Century Gothic"/>
              </a:defRPr>
            </a:lvl8pPr>
            <a:lvl9pPr marL="0" lvl="8" indent="0" algn="r">
              <a:spcBef>
                <a:spcPts val="0"/>
              </a:spcBef>
              <a:buNone/>
              <a:defRPr sz="1100">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3" descr="Tag=AccentColor&#10;Flavor=Light&#10;Target=Fill"/>
          <p:cNvSpPr/>
          <p:nvPr/>
        </p:nvSpPr>
        <p:spPr>
          <a:xfrm>
            <a:off x="7209816" y="0"/>
            <a:ext cx="4143984" cy="5747660"/>
          </a:xfrm>
          <a:custGeom>
            <a:avLst/>
            <a:gdLst/>
            <a:ahLst/>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1" name="Google Shape;31;p13"/>
          <p:cNvSpPr txBox="1">
            <a:spLocks noGrp="1"/>
          </p:cNvSpPr>
          <p:nvPr>
            <p:ph type="title"/>
          </p:nvPr>
        </p:nvSpPr>
        <p:spPr>
          <a:xfrm>
            <a:off x="831850" y="1078991"/>
            <a:ext cx="5266944" cy="31363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831850" y="4279392"/>
            <a:ext cx="526694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cap="none">
                <a:solidFill>
                  <a:schemeClr val="dk1"/>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4"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 name="Google Shape;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419088"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6" name="Google Shape;46;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body" idx="1"/>
          </p:nvPr>
        </p:nvSpPr>
        <p:spPr>
          <a:xfrm>
            <a:off x="8397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2"/>
          </p:nvPr>
        </p:nvSpPr>
        <p:spPr>
          <a:xfrm>
            <a:off x="8397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body" idx="3"/>
          </p:nvPr>
        </p:nvSpPr>
        <p:spPr>
          <a:xfrm>
            <a:off x="64190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5"/>
          <p:cNvSpPr txBox="1">
            <a:spLocks noGrp="1"/>
          </p:cNvSpPr>
          <p:nvPr>
            <p:ph type="body" idx="4"/>
          </p:nvPr>
        </p:nvSpPr>
        <p:spPr>
          <a:xfrm>
            <a:off x="64190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6" descr="Tag=AccentColor&#10;Flavor=Light&#10;Target=Fill"/>
          <p:cNvSpPr/>
          <p:nvPr/>
        </p:nvSpPr>
        <p:spPr>
          <a:xfrm flipH="1">
            <a:off x="1969639" y="181596"/>
            <a:ext cx="8252722" cy="6022258"/>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56" name="Google Shape;56;p16"/>
          <p:cNvSpPr txBox="1">
            <a:spLocks noGrp="1"/>
          </p:cNvSpPr>
          <p:nvPr>
            <p:ph type="title"/>
          </p:nvPr>
        </p:nvSpPr>
        <p:spPr>
          <a:xfrm>
            <a:off x="2843784" y="1572768"/>
            <a:ext cx="6501384" cy="409651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60"/>
        <p:cNvGrpSpPr/>
        <p:nvPr/>
      </p:nvGrpSpPr>
      <p:grpSpPr>
        <a:xfrm>
          <a:off x="0" y="0"/>
          <a:ext cx="0" cy="0"/>
          <a:chOff x="0" y="0"/>
          <a:chExt cx="0" cy="0"/>
        </a:xfrm>
      </p:grpSpPr>
      <p:sp>
        <p:nvSpPr>
          <p:cNvPr id="61" name="Google Shape;6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63" name="Google Shape;6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64"/>
        <p:cNvGrpSpPr/>
        <p:nvPr/>
      </p:nvGrpSpPr>
      <p:grpSpPr>
        <a:xfrm>
          <a:off x="0" y="0"/>
          <a:ext cx="0" cy="0"/>
          <a:chOff x="0" y="0"/>
          <a:chExt cx="0" cy="0"/>
        </a:xfrm>
      </p:grpSpPr>
      <p:sp>
        <p:nvSpPr>
          <p:cNvPr id="65" name="Google Shape;65;p18" descr="Mask ID=&#10;Mask position=bottom, center&#10;Mask family= brushstroke, landscape, wide"/>
          <p:cNvSpPr/>
          <p:nvPr/>
        </p:nvSpPr>
        <p:spPr>
          <a:xfrm>
            <a:off x="1768100" y="-1"/>
            <a:ext cx="10423900" cy="5920155"/>
          </a:xfrm>
          <a:custGeom>
            <a:avLst/>
            <a:gdLst/>
            <a:ahLst/>
            <a:cxnLst/>
            <a:rect l="l" t="t" r="r" b="b"/>
            <a:pathLst>
              <a:path w="10423900" h="5491534" extrusionOk="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6" name="Google Shape;6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68" name="Google Shape;6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9" descr="Tag=AccentColor&#10;Flavor=Light&#10;Target=Fill"/>
          <p:cNvSpPr/>
          <p:nvPr/>
        </p:nvSpPr>
        <p:spPr>
          <a:xfrm>
            <a:off x="4726728" y="0"/>
            <a:ext cx="7472381" cy="6858000"/>
          </a:xfrm>
          <a:custGeom>
            <a:avLst/>
            <a:gdLst/>
            <a:ahLst/>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1" name="Google Shape;71;p19"/>
          <p:cNvSpPr txBox="1">
            <a:spLocks noGrp="1"/>
          </p:cNvSpPr>
          <p:nvPr>
            <p:ph type="title"/>
          </p:nvPr>
        </p:nvSpPr>
        <p:spPr>
          <a:xfrm>
            <a:off x="839788" y="640080"/>
            <a:ext cx="3886200" cy="29535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9"/>
          <p:cNvSpPr txBox="1">
            <a:spLocks noGrp="1"/>
          </p:cNvSpPr>
          <p:nvPr>
            <p:ph type="body" idx="1"/>
          </p:nvPr>
        </p:nvSpPr>
        <p:spPr>
          <a:xfrm>
            <a:off x="7059168" y="640080"/>
            <a:ext cx="4489704" cy="5596128"/>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9"/>
          <p:cNvSpPr txBox="1">
            <a:spLocks noGrp="1"/>
          </p:cNvSpPr>
          <p:nvPr>
            <p:ph type="body" idx="2"/>
          </p:nvPr>
        </p:nvSpPr>
        <p:spPr>
          <a:xfrm>
            <a:off x="839788" y="3776472"/>
            <a:ext cx="38862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2020 FRCTutorials.com (Last edit 6/19/2020) </a:t>
            </a:r>
            <a:endParaRPr/>
          </a:p>
        </p:txBody>
      </p:sp>
      <p:sp>
        <p:nvSpPr>
          <p:cNvPr id="76" name="Google Shape;7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90500" y="136526"/>
            <a:ext cx="8747760" cy="83502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bril Fatface"/>
              <a:buNone/>
              <a:defRPr sz="4400" b="0" i="1" u="none" strike="noStrike" cap="none">
                <a:solidFill>
                  <a:schemeClr val="dk1"/>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190500" y="1074420"/>
            <a:ext cx="8747760" cy="518922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10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0"/>
          <p:cNvSpPr txBox="1">
            <a:spLocks noGrp="1"/>
          </p:cNvSpPr>
          <p:nvPr>
            <p:ph type="dt" idx="10"/>
          </p:nvPr>
        </p:nvSpPr>
        <p:spPr>
          <a:xfrm>
            <a:off x="4564380" y="6365240"/>
            <a:ext cx="9525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0"/>
          <p:cNvSpPr txBox="1">
            <a:spLocks noGrp="1"/>
          </p:cNvSpPr>
          <p:nvPr>
            <p:ph type="ftr" idx="11"/>
          </p:nvPr>
        </p:nvSpPr>
        <p:spPr>
          <a:xfrm>
            <a:off x="190500" y="6351269"/>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r>
              <a:rPr lang="en-US"/>
              <a:t>Copyright 2020 FRCTutorials.com (Last edit 6/19/2020) </a:t>
            </a:r>
            <a:endParaRPr/>
          </a:p>
        </p:txBody>
      </p:sp>
      <p:sp>
        <p:nvSpPr>
          <p:cNvPr id="14" name="Google Shape;14;p10"/>
          <p:cNvSpPr txBox="1">
            <a:spLocks noGrp="1"/>
          </p:cNvSpPr>
          <p:nvPr>
            <p:ph type="sldNum" idx="12"/>
          </p:nvPr>
        </p:nvSpPr>
        <p:spPr>
          <a:xfrm>
            <a:off x="8526780" y="6369049"/>
            <a:ext cx="41148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1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1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1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1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1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1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1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eam@droidsrobotic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creativecommons.org/licenses/by-nc-sa/4.0/"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groups/FRCShareandLear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firstinspires.org/sites/default/files/uploads/volunteer/first-mentorcoachflyers-ftc-frc.pdf" TargetMode="External"/><Relationship Id="rId2" Type="http://schemas.openxmlformats.org/officeDocument/2006/relationships/hyperlink" Target="https://www.firstinspires.org/sites/default/files/uploads/resource_library/frc/game-and-season-info/2015-frc-mentoring-guid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0"/>
        <p:cNvGrpSpPr/>
        <p:nvPr/>
      </p:nvGrpSpPr>
      <p:grpSpPr>
        <a:xfrm>
          <a:off x="0" y="0"/>
          <a:ext cx="0" cy="0"/>
          <a:chOff x="0" y="0"/>
          <a:chExt cx="0" cy="0"/>
        </a:xfrm>
      </p:grpSpPr>
      <p:sp>
        <p:nvSpPr>
          <p:cNvPr id="101" name="Google Shape;101;p1"/>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2" name="Google Shape;102;p1"/>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3" name="Google Shape;103;p1"/>
          <p:cNvSpPr/>
          <p:nvPr/>
        </p:nvSpPr>
        <p:spPr>
          <a:xfrm>
            <a:off x="0" y="-5255"/>
            <a:ext cx="9144000" cy="6858000"/>
          </a:xfrm>
          <a:custGeom>
            <a:avLst/>
            <a:gdLst/>
            <a:ahLst/>
            <a:cxnLst/>
            <a:rect l="l" t="t" r="r" b="b"/>
            <a:pathLst>
              <a:path w="12192000" h="6858000" extrusionOk="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4" name="Google Shape;104;p1"/>
          <p:cNvSpPr txBox="1">
            <a:spLocks noGrp="1"/>
          </p:cNvSpPr>
          <p:nvPr>
            <p:ph type="ctrTitle"/>
          </p:nvPr>
        </p:nvSpPr>
        <p:spPr>
          <a:xfrm>
            <a:off x="711027" y="843324"/>
            <a:ext cx="8144738" cy="170157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Abril Fatface"/>
              <a:buNone/>
            </a:pPr>
            <a:r>
              <a:rPr lang="en-US" sz="6000" b="1"/>
              <a:t>Finding Mentors</a:t>
            </a:r>
            <a:endParaRPr/>
          </a:p>
        </p:txBody>
      </p:sp>
      <p:sp>
        <p:nvSpPr>
          <p:cNvPr id="105" name="Google Shape;105;p1"/>
          <p:cNvSpPr txBox="1">
            <a:spLocks noGrp="1"/>
          </p:cNvSpPr>
          <p:nvPr>
            <p:ph type="subTitle" idx="1"/>
          </p:nvPr>
        </p:nvSpPr>
        <p:spPr>
          <a:xfrm>
            <a:off x="711028" y="2601649"/>
            <a:ext cx="3943349" cy="64678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US" sz="1700"/>
              <a:t>TEAM 8027</a:t>
            </a:r>
            <a:endParaRPr/>
          </a:p>
        </p:txBody>
      </p:sp>
      <p:pic>
        <p:nvPicPr>
          <p:cNvPr id="106" name="Google Shape;106;p1" descr="A close up of a sign&#10;&#10;Description automatically generated"/>
          <p:cNvPicPr preferRelativeResize="0"/>
          <p:nvPr/>
        </p:nvPicPr>
        <p:blipFill rotWithShape="1">
          <a:blip r:embed="rId3">
            <a:alphaModFix/>
          </a:blip>
          <a:srcRect/>
          <a:stretch/>
        </p:blipFill>
        <p:spPr>
          <a:xfrm>
            <a:off x="4654378" y="4131092"/>
            <a:ext cx="3671887" cy="15697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Credits</a:t>
            </a:r>
            <a:endParaRPr/>
          </a:p>
        </p:txBody>
      </p:sp>
      <p:sp>
        <p:nvSpPr>
          <p:cNvPr id="153" name="Google Shape;153;p9"/>
          <p:cNvSpPr txBox="1">
            <a:spLocks noGrp="1"/>
          </p:cNvSpPr>
          <p:nvPr>
            <p:ph type="body" idx="1"/>
          </p:nvPr>
        </p:nvSpPr>
        <p:spPr>
          <a:xfrm>
            <a:off x="259080" y="1249680"/>
            <a:ext cx="8663940" cy="502919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600"/>
              <a:buChar char="•"/>
            </a:pPr>
            <a:r>
              <a:rPr lang="en-US" sz="1600"/>
              <a:t>This lesson was written by FRC 8027 for FRCTutorials.com</a:t>
            </a:r>
            <a:endParaRPr sz="1600"/>
          </a:p>
          <a:p>
            <a:pPr marL="228600" lvl="0" indent="-228600" algn="l" rtl="0">
              <a:lnSpc>
                <a:spcPct val="100000"/>
              </a:lnSpc>
              <a:spcBef>
                <a:spcPts val="1000"/>
              </a:spcBef>
              <a:spcAft>
                <a:spcPts val="0"/>
              </a:spcAft>
              <a:buClr>
                <a:schemeClr val="dk1"/>
              </a:buClr>
              <a:buSzPts val="1600"/>
              <a:buChar char="•"/>
            </a:pPr>
            <a:r>
              <a:rPr lang="en-US" sz="1600"/>
              <a:t>You can contact the author at </a:t>
            </a:r>
            <a:r>
              <a:rPr lang="en-US" sz="1600" u="sng">
                <a:solidFill>
                  <a:schemeClr val="hlink"/>
                </a:solidFill>
                <a:hlinkClick r:id="rId3"/>
              </a:rPr>
              <a:t>team@droidsrobotics.org</a:t>
            </a: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228600" algn="l" rtl="0">
              <a:lnSpc>
                <a:spcPct val="100000"/>
              </a:lnSpc>
              <a:spcBef>
                <a:spcPts val="1000"/>
              </a:spcBef>
              <a:spcAft>
                <a:spcPts val="0"/>
              </a:spcAft>
              <a:buClr>
                <a:schemeClr val="dk1"/>
              </a:buClr>
              <a:buSzPts val="1600"/>
              <a:buChar char="•"/>
            </a:pPr>
            <a:r>
              <a:rPr lang="en-US" sz="1600"/>
              <a:t>More lessons for FIRST Robotics Competition are available at www.FRCtutorials.com</a:t>
            </a:r>
            <a:endParaRPr sz="1600"/>
          </a:p>
        </p:txBody>
      </p:sp>
      <p:sp>
        <p:nvSpPr>
          <p:cNvPr id="154" name="Google Shape;154;p9"/>
          <p:cNvSpPr txBox="1">
            <a:spLocks noGrp="1"/>
          </p:cNvSpPr>
          <p:nvPr>
            <p:ph type="ftr" idx="11"/>
          </p:nvPr>
        </p:nvSpPr>
        <p:spPr>
          <a:xfrm>
            <a:off x="25908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Copyright 2020 FRCTutorials.com (Last edit 6/19/2020) </a:t>
            </a:r>
            <a:endParaRPr/>
          </a:p>
        </p:txBody>
      </p:sp>
      <p:pic>
        <p:nvPicPr>
          <p:cNvPr id="155" name="Google Shape;155;p9" descr="A close up of a sign&#10;&#10;Description automatically generated"/>
          <p:cNvPicPr preferRelativeResize="0"/>
          <p:nvPr/>
        </p:nvPicPr>
        <p:blipFill rotWithShape="1">
          <a:blip r:embed="rId4">
            <a:alphaModFix/>
          </a:blip>
          <a:srcRect/>
          <a:stretch/>
        </p:blipFill>
        <p:spPr>
          <a:xfrm>
            <a:off x="3027349" y="2210346"/>
            <a:ext cx="3127402" cy="1146714"/>
          </a:xfrm>
          <a:prstGeom prst="rect">
            <a:avLst/>
          </a:prstGeom>
          <a:noFill/>
          <a:ln>
            <a:noFill/>
          </a:ln>
        </p:spPr>
      </p:pic>
      <p:sp>
        <p:nvSpPr>
          <p:cNvPr id="156" name="Google Shape;156;p9"/>
          <p:cNvSpPr/>
          <p:nvPr/>
        </p:nvSpPr>
        <p:spPr>
          <a:xfrm>
            <a:off x="1420566" y="5157859"/>
            <a:ext cx="7464353" cy="430887"/>
          </a:xfrm>
          <a:prstGeom prst="rect">
            <a:avLst/>
          </a:prstGeom>
          <a:solidFill>
            <a:srgbClr val="F5F5F5"/>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This work is licensed under a</a:t>
            </a:r>
            <a:endParaRPr/>
          </a:p>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 </a:t>
            </a:r>
            <a:r>
              <a:rPr lang="en-US" sz="1400" b="0" i="0" u="sng" strike="noStrike" cap="none">
                <a:solidFill>
                  <a:srgbClr val="4374B7"/>
                </a:solidFill>
                <a:latin typeface="Helvetica Neue"/>
                <a:ea typeface="Helvetica Neue"/>
                <a:cs typeface="Helvetica Neue"/>
                <a:sym typeface="Helvetica Neue"/>
                <a:hlinkClick r:id="rId5"/>
              </a:rPr>
              <a:t>Creative Commons Attribution-NonCommercial-ShareAlike 4.0 International License</a:t>
            </a:r>
            <a:r>
              <a:rPr lang="en-US" sz="1400" b="0" i="0" u="none" strike="noStrike" cap="none">
                <a:solidFill>
                  <a:srgbClr val="000000"/>
                </a:solidFill>
                <a:latin typeface="Helvetica Neue"/>
                <a:ea typeface="Helvetica Neue"/>
                <a:cs typeface="Helvetica Neue"/>
                <a:sym typeface="Helvetica Neue"/>
              </a:rPr>
              <a:t>.</a:t>
            </a:r>
            <a:r>
              <a:rPr lang="en-US" sz="1100" b="0" i="0" u="none" strike="noStrike" cap="none">
                <a:solidFill>
                  <a:schemeClr val="dk1"/>
                </a:solidFill>
                <a:latin typeface="Arial"/>
                <a:ea typeface="Arial"/>
                <a:cs typeface="Arial"/>
                <a:sym typeface="Arial"/>
              </a:rPr>
              <a:t> </a:t>
            </a:r>
            <a:endParaRPr sz="1800" b="0" i="0" u="none" strike="noStrike" cap="none">
              <a:solidFill>
                <a:srgbClr val="4374B7"/>
              </a:solidFill>
              <a:latin typeface="Helvetica Neue"/>
              <a:ea typeface="Helvetica Neue"/>
              <a:cs typeface="Helvetica Neue"/>
              <a:sym typeface="Helvetica Neue"/>
            </a:endParaRPr>
          </a:p>
        </p:txBody>
      </p:sp>
      <p:pic>
        <p:nvPicPr>
          <p:cNvPr id="157" name="Google Shape;157;p9" descr="Creative Commons License">
            <a:hlinkClick r:id="rId5"/>
          </p:cNvPr>
          <p:cNvPicPr preferRelativeResize="0"/>
          <p:nvPr/>
        </p:nvPicPr>
        <p:blipFill rotWithShape="1">
          <a:blip r:embed="rId6">
            <a:alphaModFix/>
          </a:blip>
          <a:srcRect/>
          <a:stretch/>
        </p:blipFill>
        <p:spPr>
          <a:xfrm>
            <a:off x="364901" y="5219289"/>
            <a:ext cx="949845" cy="334606"/>
          </a:xfrm>
          <a:prstGeom prst="rect">
            <a:avLst/>
          </a:prstGeom>
          <a:noFill/>
          <a:ln>
            <a:noFill/>
          </a:ln>
        </p:spPr>
      </p:pic>
      <p:sp>
        <p:nvSpPr>
          <p:cNvPr id="2" name="Slide Number Placeholder 1">
            <a:extLst>
              <a:ext uri="{FF2B5EF4-FFF2-40B4-BE49-F238E27FC236}">
                <a16:creationId xmlns:a16="http://schemas.microsoft.com/office/drawing/2014/main" id="{EA580DC3-8105-F84A-9454-78EE242A0F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20C4-AA58-F148-B7A0-F5356009F20D}"/>
              </a:ext>
            </a:extLst>
          </p:cNvPr>
          <p:cNvSpPr>
            <a:spLocks noGrp="1"/>
          </p:cNvSpPr>
          <p:nvPr>
            <p:ph type="title"/>
          </p:nvPr>
        </p:nvSpPr>
        <p:spPr/>
        <p:txBody>
          <a:bodyPr/>
          <a:lstStyle/>
          <a:p>
            <a:r>
              <a:rPr lang="en-US" dirty="0"/>
              <a:t>Mentors</a:t>
            </a:r>
          </a:p>
        </p:txBody>
      </p:sp>
      <p:sp>
        <p:nvSpPr>
          <p:cNvPr id="3" name="Text Placeholder 2">
            <a:extLst>
              <a:ext uri="{FF2B5EF4-FFF2-40B4-BE49-F238E27FC236}">
                <a16:creationId xmlns:a16="http://schemas.microsoft.com/office/drawing/2014/main" id="{E5950DBE-D23C-B749-AACA-57C249B33778}"/>
              </a:ext>
            </a:extLst>
          </p:cNvPr>
          <p:cNvSpPr>
            <a:spLocks noGrp="1"/>
          </p:cNvSpPr>
          <p:nvPr>
            <p:ph type="body" idx="1"/>
          </p:nvPr>
        </p:nvSpPr>
        <p:spPr/>
        <p:txBody>
          <a:bodyPr/>
          <a:lstStyle/>
          <a:p>
            <a:r>
              <a:rPr lang="en-US" dirty="0"/>
              <a:t>FIRST Robotics Competition team mentors of all kinds</a:t>
            </a:r>
          </a:p>
          <a:p>
            <a:pPr lvl="1"/>
            <a:r>
              <a:rPr lang="en-US" b="1" dirty="0"/>
              <a:t>Technical Mentors </a:t>
            </a:r>
            <a:r>
              <a:rPr lang="en-US" dirty="0"/>
              <a:t>help with the programming and robot construction</a:t>
            </a:r>
          </a:p>
          <a:p>
            <a:pPr lvl="1"/>
            <a:r>
              <a:rPr lang="en-US" b="1" dirty="0"/>
              <a:t>Non-technical Mentors </a:t>
            </a:r>
            <a:r>
              <a:rPr lang="en-US" dirty="0"/>
              <a:t>can help with the business and competition side of the program</a:t>
            </a:r>
          </a:p>
          <a:p>
            <a:r>
              <a:rPr lang="en-US" dirty="0"/>
              <a:t>Mentors can come from a variety of different sources: local universities, the FIRST community, other teams, and even parents</a:t>
            </a:r>
          </a:p>
          <a:p>
            <a:r>
              <a:rPr lang="en-US" dirty="0"/>
              <a:t>If your team needs help, you can even reach out to coaches/mentors on other teams</a:t>
            </a:r>
          </a:p>
        </p:txBody>
      </p:sp>
      <p:sp>
        <p:nvSpPr>
          <p:cNvPr id="4" name="Footer Placeholder 3">
            <a:extLst>
              <a:ext uri="{FF2B5EF4-FFF2-40B4-BE49-F238E27FC236}">
                <a16:creationId xmlns:a16="http://schemas.microsoft.com/office/drawing/2014/main" id="{E60C0ECF-D400-8741-8C98-8A3622E5C3AA}"/>
              </a:ext>
            </a:extLst>
          </p:cNvPr>
          <p:cNvSpPr>
            <a:spLocks noGrp="1"/>
          </p:cNvSpPr>
          <p:nvPr>
            <p:ph type="ftr" idx="11"/>
          </p:nvPr>
        </p:nvSpPr>
        <p:spPr/>
        <p:txBody>
          <a:bodyPr/>
          <a:lstStyle/>
          <a:p>
            <a:r>
              <a:rPr lang="en-US"/>
              <a:t>Copyright 2020 FRCTutorials.com (Last edit 6/19/2020) </a:t>
            </a:r>
          </a:p>
        </p:txBody>
      </p:sp>
      <p:sp>
        <p:nvSpPr>
          <p:cNvPr id="5" name="Slide Number Placeholder 4">
            <a:extLst>
              <a:ext uri="{FF2B5EF4-FFF2-40B4-BE49-F238E27FC236}">
                <a16:creationId xmlns:a16="http://schemas.microsoft.com/office/drawing/2014/main" id="{B1648713-7E07-0943-86FF-515A1EF0CA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40833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2F96-85B5-4B4F-B26B-27226A5A2A7B}"/>
              </a:ext>
            </a:extLst>
          </p:cNvPr>
          <p:cNvSpPr>
            <a:spLocks noGrp="1"/>
          </p:cNvSpPr>
          <p:nvPr>
            <p:ph type="title"/>
          </p:nvPr>
        </p:nvSpPr>
        <p:spPr/>
        <p:txBody>
          <a:bodyPr/>
          <a:lstStyle/>
          <a:p>
            <a:r>
              <a:rPr lang="en-US" dirty="0"/>
              <a:t>Sample Technical Mentors</a:t>
            </a:r>
          </a:p>
        </p:txBody>
      </p:sp>
      <p:sp>
        <p:nvSpPr>
          <p:cNvPr id="3" name="Text Placeholder 2">
            <a:extLst>
              <a:ext uri="{FF2B5EF4-FFF2-40B4-BE49-F238E27FC236}">
                <a16:creationId xmlns:a16="http://schemas.microsoft.com/office/drawing/2014/main" id="{030184E5-DE24-E94D-8478-F7E2633D6B4A}"/>
              </a:ext>
            </a:extLst>
          </p:cNvPr>
          <p:cNvSpPr>
            <a:spLocks noGrp="1"/>
          </p:cNvSpPr>
          <p:nvPr>
            <p:ph type="body" idx="1"/>
          </p:nvPr>
        </p:nvSpPr>
        <p:spPr/>
        <p:txBody>
          <a:bodyPr/>
          <a:lstStyle/>
          <a:p>
            <a:r>
              <a:rPr lang="en-US" b="1" dirty="0"/>
              <a:t>Robot Programming/Software Engineering Mentor </a:t>
            </a:r>
          </a:p>
          <a:p>
            <a:pPr lvl="1"/>
            <a:r>
              <a:rPr lang="en-US" dirty="0"/>
              <a:t>■ Assist team members with writing code to control robot in C++, Java, Robot C or LabVIEW (depending on program) </a:t>
            </a:r>
          </a:p>
          <a:p>
            <a:pPr lvl="1"/>
            <a:r>
              <a:rPr lang="en-US" dirty="0"/>
              <a:t>■ Maintains process focus </a:t>
            </a:r>
          </a:p>
          <a:p>
            <a:r>
              <a:rPr lang="en-US" b="1" dirty="0"/>
              <a:t>Electrical Engineer Mentor </a:t>
            </a:r>
          </a:p>
          <a:p>
            <a:pPr lvl="1"/>
            <a:r>
              <a:rPr lang="en-US" dirty="0"/>
              <a:t>■ Assist team with wiring the robot’s power and signal system </a:t>
            </a:r>
          </a:p>
          <a:p>
            <a:pPr lvl="1"/>
            <a:r>
              <a:rPr lang="en-US" dirty="0"/>
              <a:t>■ Assist and instruct the team members in the electrical and electronics systems on the robot </a:t>
            </a:r>
          </a:p>
          <a:p>
            <a:r>
              <a:rPr lang="en-US" b="1" dirty="0"/>
              <a:t>Mechanical Engineer Mentor </a:t>
            </a:r>
          </a:p>
          <a:p>
            <a:pPr lvl="1"/>
            <a:r>
              <a:rPr lang="en-US" dirty="0"/>
              <a:t>■ Provides assistance with design and construction of the robot </a:t>
            </a:r>
          </a:p>
          <a:p>
            <a:pPr lvl="1"/>
            <a:r>
              <a:rPr lang="en-US" dirty="0"/>
              <a:t>■ Advise students on the safe use of tools and safety procedures</a:t>
            </a:r>
          </a:p>
        </p:txBody>
      </p:sp>
      <p:sp>
        <p:nvSpPr>
          <p:cNvPr id="4" name="TextBox 3">
            <a:extLst>
              <a:ext uri="{FF2B5EF4-FFF2-40B4-BE49-F238E27FC236}">
                <a16:creationId xmlns:a16="http://schemas.microsoft.com/office/drawing/2014/main" id="{15E5745A-7B32-0B4D-BFCB-4C5860B044DB}"/>
              </a:ext>
            </a:extLst>
          </p:cNvPr>
          <p:cNvSpPr txBox="1"/>
          <p:nvPr/>
        </p:nvSpPr>
        <p:spPr>
          <a:xfrm>
            <a:off x="7558777" y="5971102"/>
            <a:ext cx="2652286" cy="307777"/>
          </a:xfrm>
          <a:prstGeom prst="rect">
            <a:avLst/>
          </a:prstGeom>
          <a:noFill/>
        </p:spPr>
        <p:txBody>
          <a:bodyPr wrap="square" rtlCol="0">
            <a:spAutoFit/>
          </a:bodyPr>
          <a:lstStyle/>
          <a:p>
            <a:r>
              <a:rPr lang="en-US" dirty="0"/>
              <a:t>Source: FIRST</a:t>
            </a:r>
          </a:p>
        </p:txBody>
      </p:sp>
      <p:sp>
        <p:nvSpPr>
          <p:cNvPr id="5" name="Footer Placeholder 4">
            <a:extLst>
              <a:ext uri="{FF2B5EF4-FFF2-40B4-BE49-F238E27FC236}">
                <a16:creationId xmlns:a16="http://schemas.microsoft.com/office/drawing/2014/main" id="{4DF31E32-B9E7-2649-8143-F4227A450604}"/>
              </a:ext>
            </a:extLst>
          </p:cNvPr>
          <p:cNvSpPr>
            <a:spLocks noGrp="1"/>
          </p:cNvSpPr>
          <p:nvPr>
            <p:ph type="ftr" idx="11"/>
          </p:nvPr>
        </p:nvSpPr>
        <p:spPr/>
        <p:txBody>
          <a:bodyPr/>
          <a:lstStyle/>
          <a:p>
            <a:r>
              <a:rPr lang="en-US"/>
              <a:t>Copyright 2020 FRCTutorials.com (Last edit 6/19/2020) </a:t>
            </a:r>
          </a:p>
        </p:txBody>
      </p:sp>
      <p:sp>
        <p:nvSpPr>
          <p:cNvPr id="6" name="Slide Number Placeholder 5">
            <a:extLst>
              <a:ext uri="{FF2B5EF4-FFF2-40B4-BE49-F238E27FC236}">
                <a16:creationId xmlns:a16="http://schemas.microsoft.com/office/drawing/2014/main" id="{6372FC1D-4651-6147-9F34-6B8DE4B75D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21610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BBEC-A456-0C46-B13F-389720E7437B}"/>
              </a:ext>
            </a:extLst>
          </p:cNvPr>
          <p:cNvSpPr>
            <a:spLocks noGrp="1"/>
          </p:cNvSpPr>
          <p:nvPr>
            <p:ph type="title"/>
          </p:nvPr>
        </p:nvSpPr>
        <p:spPr/>
        <p:txBody>
          <a:bodyPr/>
          <a:lstStyle/>
          <a:p>
            <a:r>
              <a:rPr lang="en-US" dirty="0"/>
              <a:t>Sample Non-Technical Mentors</a:t>
            </a:r>
          </a:p>
        </p:txBody>
      </p:sp>
      <p:sp>
        <p:nvSpPr>
          <p:cNvPr id="3" name="Text Placeholder 2">
            <a:extLst>
              <a:ext uri="{FF2B5EF4-FFF2-40B4-BE49-F238E27FC236}">
                <a16:creationId xmlns:a16="http://schemas.microsoft.com/office/drawing/2014/main" id="{3A0DE577-C9BE-9C48-9C27-E6D35FA32A31}"/>
              </a:ext>
            </a:extLst>
          </p:cNvPr>
          <p:cNvSpPr>
            <a:spLocks noGrp="1"/>
          </p:cNvSpPr>
          <p:nvPr>
            <p:ph type="body" idx="1"/>
          </p:nvPr>
        </p:nvSpPr>
        <p:spPr/>
        <p:txBody>
          <a:bodyPr>
            <a:normAutofit fontScale="92500" lnSpcReduction="10000"/>
          </a:bodyPr>
          <a:lstStyle/>
          <a:p>
            <a:r>
              <a:rPr lang="en-US" b="1" dirty="0"/>
              <a:t>Project Management Mentor </a:t>
            </a:r>
          </a:p>
          <a:p>
            <a:pPr lvl="1"/>
            <a:r>
              <a:rPr lang="en-US" dirty="0"/>
              <a:t>■ Provides an overview of project management concepts for team </a:t>
            </a:r>
          </a:p>
          <a:p>
            <a:pPr lvl="1"/>
            <a:r>
              <a:rPr lang="en-US" dirty="0"/>
              <a:t>■ Guides the team throughout the project life cycle </a:t>
            </a:r>
          </a:p>
          <a:p>
            <a:r>
              <a:rPr lang="en-US" b="1" dirty="0"/>
              <a:t>Scholarship Mentor </a:t>
            </a:r>
          </a:p>
          <a:p>
            <a:pPr lvl="1"/>
            <a:r>
              <a:rPr lang="en-US" dirty="0"/>
              <a:t>■ Assist to educate students, Mentors and parents regarding scholarship opportunities available to FIRST students </a:t>
            </a:r>
          </a:p>
          <a:p>
            <a:pPr lvl="1"/>
            <a:r>
              <a:rPr lang="en-US" dirty="0"/>
              <a:t>■ Coordinates applications for student/ Mentor nominations for awards</a:t>
            </a:r>
          </a:p>
          <a:p>
            <a:r>
              <a:rPr lang="en-US" b="1" dirty="0"/>
              <a:t>Marketing Mentor </a:t>
            </a:r>
          </a:p>
          <a:p>
            <a:pPr lvl="1"/>
            <a:r>
              <a:rPr lang="en-US" dirty="0"/>
              <a:t>■ Provides a basic overview of Marketing concepts </a:t>
            </a:r>
          </a:p>
          <a:p>
            <a:pPr lvl="1"/>
            <a:r>
              <a:rPr lang="en-US" dirty="0"/>
              <a:t>■ Assists students with development and implementation of a Marketing Plan in coordination with the development of a Business Plan </a:t>
            </a:r>
          </a:p>
          <a:p>
            <a:r>
              <a:rPr lang="en-US" b="1" dirty="0"/>
              <a:t>Finance Mentor </a:t>
            </a:r>
          </a:p>
          <a:p>
            <a:pPr lvl="1"/>
            <a:r>
              <a:rPr lang="en-US" dirty="0"/>
              <a:t>■ Assist the team in preparing a Business Plan, financial planning/budget for the season </a:t>
            </a:r>
          </a:p>
          <a:p>
            <a:pPr lvl="1"/>
            <a:r>
              <a:rPr lang="en-US" dirty="0"/>
              <a:t>■ Organize and assists with fundraising efforts</a:t>
            </a:r>
          </a:p>
        </p:txBody>
      </p:sp>
      <p:sp>
        <p:nvSpPr>
          <p:cNvPr id="4" name="TextBox 3">
            <a:extLst>
              <a:ext uri="{FF2B5EF4-FFF2-40B4-BE49-F238E27FC236}">
                <a16:creationId xmlns:a16="http://schemas.microsoft.com/office/drawing/2014/main" id="{7100CD5B-4297-7346-91A6-E0DFB84C6A31}"/>
              </a:ext>
            </a:extLst>
          </p:cNvPr>
          <p:cNvSpPr txBox="1"/>
          <p:nvPr/>
        </p:nvSpPr>
        <p:spPr>
          <a:xfrm>
            <a:off x="7558777" y="5971102"/>
            <a:ext cx="2652286" cy="307777"/>
          </a:xfrm>
          <a:prstGeom prst="rect">
            <a:avLst/>
          </a:prstGeom>
          <a:noFill/>
        </p:spPr>
        <p:txBody>
          <a:bodyPr wrap="square" rtlCol="0">
            <a:spAutoFit/>
          </a:bodyPr>
          <a:lstStyle/>
          <a:p>
            <a:r>
              <a:rPr lang="en-US" dirty="0"/>
              <a:t>Source: FIRST</a:t>
            </a:r>
          </a:p>
        </p:txBody>
      </p:sp>
      <p:sp>
        <p:nvSpPr>
          <p:cNvPr id="5" name="Footer Placeholder 4">
            <a:extLst>
              <a:ext uri="{FF2B5EF4-FFF2-40B4-BE49-F238E27FC236}">
                <a16:creationId xmlns:a16="http://schemas.microsoft.com/office/drawing/2014/main" id="{9A54CCCA-D27A-CB47-8AFE-D4252F767AC8}"/>
              </a:ext>
            </a:extLst>
          </p:cNvPr>
          <p:cNvSpPr>
            <a:spLocks noGrp="1"/>
          </p:cNvSpPr>
          <p:nvPr>
            <p:ph type="ftr" idx="11"/>
          </p:nvPr>
        </p:nvSpPr>
        <p:spPr/>
        <p:txBody>
          <a:bodyPr/>
          <a:lstStyle/>
          <a:p>
            <a:r>
              <a:rPr lang="en-US"/>
              <a:t>Copyright 2020 FRCTutorials.com (Last edit 6/19/2020) </a:t>
            </a:r>
          </a:p>
        </p:txBody>
      </p:sp>
      <p:sp>
        <p:nvSpPr>
          <p:cNvPr id="6" name="Slide Number Placeholder 5">
            <a:extLst>
              <a:ext uri="{FF2B5EF4-FFF2-40B4-BE49-F238E27FC236}">
                <a16:creationId xmlns:a16="http://schemas.microsoft.com/office/drawing/2014/main" id="{97F1A86B-E628-FC4E-A752-216D5B3DD4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15338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dirty="0"/>
              <a:t>Reach Out To Universities</a:t>
            </a:r>
            <a:endParaRPr dirty="0"/>
          </a:p>
        </p:txBody>
      </p:sp>
      <p:sp>
        <p:nvSpPr>
          <p:cNvPr id="137" name="Google Shape;137;p2"/>
          <p:cNvSpPr txBox="1">
            <a:spLocks noGrp="1"/>
          </p:cNvSpPr>
          <p:nvPr>
            <p:ph type="ftr" idx="11"/>
          </p:nvPr>
        </p:nvSpPr>
        <p:spPr>
          <a:xfrm>
            <a:off x="25908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Copyright 2020 FRCTutorials.com (Last edit 6/19/2020) </a:t>
            </a:r>
            <a:endParaRPr/>
          </a:p>
        </p:txBody>
      </p:sp>
      <p:sp>
        <p:nvSpPr>
          <p:cNvPr id="138" name="Google Shape;138;p2"/>
          <p:cNvSpPr txBox="1"/>
          <p:nvPr/>
        </p:nvSpPr>
        <p:spPr>
          <a:xfrm>
            <a:off x="367049" y="1169725"/>
            <a:ext cx="5403129" cy="3678900"/>
          </a:xfrm>
          <a:prstGeom prst="rect">
            <a:avLst/>
          </a:prstGeom>
          <a:noFill/>
          <a:ln>
            <a:noFill/>
          </a:ln>
        </p:spPr>
        <p:txBody>
          <a:bodyPr spcFirstLastPara="1" wrap="square" lIns="91425" tIns="91425" rIns="91425" bIns="91425" anchor="t" anchorCtr="0">
            <a:noAutofit/>
          </a:bodyPr>
          <a:lstStyle/>
          <a:p>
            <a:pPr marL="425450" lvl="0" indent="-285750" algn="l" rtl="0">
              <a:spcBef>
                <a:spcPts val="0"/>
              </a:spcBef>
              <a:spcAft>
                <a:spcPts val="0"/>
              </a:spcAft>
              <a:buSzPts val="1400"/>
              <a:buFont typeface="Arial" panose="020B0604020202020204" pitchFamily="34" charset="0"/>
              <a:buChar char="•"/>
            </a:pPr>
            <a:r>
              <a:rPr lang="en-US" sz="2000" dirty="0">
                <a:latin typeface="Century Gothic"/>
                <a:ea typeface="Century Gothic"/>
                <a:cs typeface="Century Gothic"/>
                <a:sym typeface="Century Gothic"/>
              </a:rPr>
              <a:t>Mentors can be found university faculty</a:t>
            </a:r>
          </a:p>
          <a:p>
            <a:pPr marL="425450" lvl="0" indent="-285750" algn="l" rtl="0">
              <a:spcBef>
                <a:spcPts val="0"/>
              </a:spcBef>
              <a:spcAft>
                <a:spcPts val="0"/>
              </a:spcAft>
              <a:buSzPts val="1400"/>
              <a:buFont typeface="Arial" panose="020B0604020202020204" pitchFamily="34" charset="0"/>
              <a:buChar char="•"/>
            </a:pPr>
            <a:r>
              <a:rPr lang="en-US" sz="2000" dirty="0">
                <a:latin typeface="Century Gothic"/>
                <a:ea typeface="Century Gothic"/>
                <a:cs typeface="Century Gothic"/>
                <a:sym typeface="Century Gothic"/>
              </a:rPr>
              <a:t>Reach out to professors at local universities.</a:t>
            </a:r>
          </a:p>
          <a:p>
            <a:pPr marL="425450" lvl="3" indent="-285750">
              <a:buSzPts val="1400"/>
              <a:buFont typeface="Arial" panose="020B0604020202020204" pitchFamily="34" charset="0"/>
              <a:buChar char="•"/>
            </a:pPr>
            <a:r>
              <a:rPr lang="en-US" sz="2000" dirty="0">
                <a:latin typeface="Century Gothic"/>
                <a:ea typeface="Century Gothic"/>
                <a:cs typeface="Century Gothic"/>
                <a:sym typeface="Century Gothic"/>
              </a:rPr>
              <a:t>For example, our team found a CAD mentor at a local university</a:t>
            </a:r>
          </a:p>
        </p:txBody>
      </p:sp>
      <p:pic>
        <p:nvPicPr>
          <p:cNvPr id="2" name="Picture 1">
            <a:extLst>
              <a:ext uri="{FF2B5EF4-FFF2-40B4-BE49-F238E27FC236}">
                <a16:creationId xmlns:a16="http://schemas.microsoft.com/office/drawing/2014/main" id="{81EC2219-620E-EF44-9D92-FDF77776AFEC}"/>
              </a:ext>
            </a:extLst>
          </p:cNvPr>
          <p:cNvPicPr>
            <a:picLocks noChangeAspect="1"/>
          </p:cNvPicPr>
          <p:nvPr/>
        </p:nvPicPr>
        <p:blipFill>
          <a:blip r:embed="rId3"/>
          <a:stretch>
            <a:fillRect/>
          </a:stretch>
        </p:blipFill>
        <p:spPr>
          <a:xfrm>
            <a:off x="6051858" y="1366346"/>
            <a:ext cx="2324888" cy="2906110"/>
          </a:xfrm>
          <a:prstGeom prst="rect">
            <a:avLst/>
          </a:prstGeom>
        </p:spPr>
      </p:pic>
      <p:pic>
        <p:nvPicPr>
          <p:cNvPr id="4" name="Picture 3">
            <a:extLst>
              <a:ext uri="{FF2B5EF4-FFF2-40B4-BE49-F238E27FC236}">
                <a16:creationId xmlns:a16="http://schemas.microsoft.com/office/drawing/2014/main" id="{60083333-98C8-924B-B1BC-5CB91B02A944}"/>
              </a:ext>
            </a:extLst>
          </p:cNvPr>
          <p:cNvPicPr>
            <a:picLocks noChangeAspect="1"/>
          </p:cNvPicPr>
          <p:nvPr/>
        </p:nvPicPr>
        <p:blipFill rotWithShape="1">
          <a:blip r:embed="rId4"/>
          <a:srcRect t="28202" b="33374"/>
          <a:stretch/>
        </p:blipFill>
        <p:spPr>
          <a:xfrm>
            <a:off x="7354550" y="3825766"/>
            <a:ext cx="1422400" cy="546538"/>
          </a:xfrm>
          <a:prstGeom prst="rect">
            <a:avLst/>
          </a:prstGeom>
        </p:spPr>
      </p:pic>
      <p:pic>
        <p:nvPicPr>
          <p:cNvPr id="9" name="Picture 8">
            <a:extLst>
              <a:ext uri="{FF2B5EF4-FFF2-40B4-BE49-F238E27FC236}">
                <a16:creationId xmlns:a16="http://schemas.microsoft.com/office/drawing/2014/main" id="{4C9A3675-EBD2-AE46-AA49-F96AE8B387E9}"/>
              </a:ext>
            </a:extLst>
          </p:cNvPr>
          <p:cNvPicPr>
            <a:picLocks noChangeAspect="1"/>
          </p:cNvPicPr>
          <p:nvPr/>
        </p:nvPicPr>
        <p:blipFill>
          <a:blip r:embed="rId5"/>
          <a:stretch>
            <a:fillRect/>
          </a:stretch>
        </p:blipFill>
        <p:spPr>
          <a:xfrm>
            <a:off x="3339597" y="3429000"/>
            <a:ext cx="2540000" cy="2540000"/>
          </a:xfrm>
          <a:prstGeom prst="rect">
            <a:avLst/>
          </a:prstGeom>
        </p:spPr>
      </p:pic>
      <p:pic>
        <p:nvPicPr>
          <p:cNvPr id="5" name="Picture 4">
            <a:extLst>
              <a:ext uri="{FF2B5EF4-FFF2-40B4-BE49-F238E27FC236}">
                <a16:creationId xmlns:a16="http://schemas.microsoft.com/office/drawing/2014/main" id="{095B2278-5648-A84F-A5B1-F7B271270449}"/>
              </a:ext>
            </a:extLst>
          </p:cNvPr>
          <p:cNvPicPr>
            <a:picLocks noChangeAspect="1"/>
          </p:cNvPicPr>
          <p:nvPr/>
        </p:nvPicPr>
        <p:blipFill>
          <a:blip r:embed="rId6"/>
          <a:stretch>
            <a:fillRect/>
          </a:stretch>
        </p:blipFill>
        <p:spPr>
          <a:xfrm>
            <a:off x="3093720" y="5424673"/>
            <a:ext cx="791716" cy="791716"/>
          </a:xfrm>
          <a:prstGeom prst="rect">
            <a:avLst/>
          </a:prstGeom>
        </p:spPr>
      </p:pic>
      <p:sp>
        <p:nvSpPr>
          <p:cNvPr id="6" name="Slide Number Placeholder 5">
            <a:extLst>
              <a:ext uri="{FF2B5EF4-FFF2-40B4-BE49-F238E27FC236}">
                <a16:creationId xmlns:a16="http://schemas.microsoft.com/office/drawing/2014/main" id="{78267610-BF6A-8C43-87B2-60F0CE2D04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259055" y="365150"/>
            <a:ext cx="8664000" cy="73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dirty="0"/>
              <a:t>Reach out to Parents</a:t>
            </a:r>
            <a:endParaRPr dirty="0"/>
          </a:p>
        </p:txBody>
      </p:sp>
      <p:sp>
        <p:nvSpPr>
          <p:cNvPr id="112" name="Google Shape;112;p7"/>
          <p:cNvSpPr txBox="1">
            <a:spLocks noGrp="1"/>
          </p:cNvSpPr>
          <p:nvPr>
            <p:ph type="body" idx="1"/>
          </p:nvPr>
        </p:nvSpPr>
        <p:spPr>
          <a:xfrm>
            <a:off x="259080" y="1249680"/>
            <a:ext cx="8663940" cy="5029199"/>
          </a:xfrm>
          <a:prstGeom prst="rect">
            <a:avLst/>
          </a:prstGeom>
          <a:noFill/>
          <a:ln>
            <a:noFill/>
          </a:ln>
        </p:spPr>
        <p:txBody>
          <a:bodyPr spcFirstLastPara="1" wrap="square" lIns="91425" tIns="45700" rIns="91425" bIns="45700" anchor="t" anchorCtr="0">
            <a:normAutofit/>
          </a:bodyPr>
          <a:lstStyle/>
          <a:p>
            <a:pPr marL="228600" lvl="0" indent="-203200" algn="l" rtl="0">
              <a:lnSpc>
                <a:spcPct val="100000"/>
              </a:lnSpc>
              <a:spcBef>
                <a:spcPts val="1000"/>
              </a:spcBef>
              <a:spcAft>
                <a:spcPts val="0"/>
              </a:spcAft>
              <a:buClr>
                <a:schemeClr val="dk1"/>
              </a:buClr>
              <a:buSzPts val="1600"/>
              <a:buChar char="•"/>
            </a:pPr>
            <a:r>
              <a:rPr lang="en-US" sz="1600" dirty="0"/>
              <a:t>Parents are often overlooked mentors</a:t>
            </a:r>
          </a:p>
          <a:p>
            <a:pPr marL="228600" lvl="0" indent="-203200" algn="l" rtl="0">
              <a:lnSpc>
                <a:spcPct val="100000"/>
              </a:lnSpc>
              <a:spcBef>
                <a:spcPts val="1000"/>
              </a:spcBef>
              <a:spcAft>
                <a:spcPts val="0"/>
              </a:spcAft>
              <a:buClr>
                <a:schemeClr val="dk1"/>
              </a:buClr>
              <a:buSzPts val="1600"/>
              <a:buChar char="•"/>
            </a:pPr>
            <a:r>
              <a:rPr lang="en-US" sz="1600" dirty="0"/>
              <a:t>Make sure to ask your team parents if they have skill that might be useful for your team. </a:t>
            </a:r>
          </a:p>
          <a:p>
            <a:pPr marL="228600" lvl="0" indent="-203200" algn="l" rtl="0">
              <a:lnSpc>
                <a:spcPct val="100000"/>
              </a:lnSpc>
              <a:spcBef>
                <a:spcPts val="1000"/>
              </a:spcBef>
              <a:spcAft>
                <a:spcPts val="0"/>
              </a:spcAft>
              <a:buClr>
                <a:schemeClr val="dk1"/>
              </a:buClr>
              <a:buSzPts val="1600"/>
              <a:buChar char="•"/>
            </a:pPr>
            <a:r>
              <a:rPr lang="en-US" sz="1600" dirty="0"/>
              <a:t>For example, our team parents and grandparents taught us how to to use our tools and even stopped by when we need help cutting, sawing and sewing our bumpers since our team did not have any prior experience</a:t>
            </a:r>
          </a:p>
          <a:p>
            <a:pPr marL="228600" lvl="0" indent="-203200" algn="l" rtl="0">
              <a:lnSpc>
                <a:spcPct val="100000"/>
              </a:lnSpc>
              <a:spcBef>
                <a:spcPts val="1000"/>
              </a:spcBef>
              <a:spcAft>
                <a:spcPts val="0"/>
              </a:spcAft>
              <a:buClr>
                <a:schemeClr val="dk1"/>
              </a:buClr>
              <a:buSzPts val="1600"/>
              <a:buChar char="•"/>
            </a:pPr>
            <a:endParaRPr lang="en-US" sz="1600" dirty="0"/>
          </a:p>
        </p:txBody>
      </p:sp>
      <p:sp>
        <p:nvSpPr>
          <p:cNvPr id="113" name="Google Shape;113;p7"/>
          <p:cNvSpPr txBox="1">
            <a:spLocks noGrp="1"/>
          </p:cNvSpPr>
          <p:nvPr>
            <p:ph type="ftr" idx="11"/>
          </p:nvPr>
        </p:nvSpPr>
        <p:spPr>
          <a:xfrm>
            <a:off x="25908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Copyright 2020 </a:t>
            </a:r>
            <a:r>
              <a:rPr lang="en-US" dirty="0" err="1"/>
              <a:t>FRCTutorials.com</a:t>
            </a:r>
            <a:r>
              <a:rPr lang="en-US" dirty="0"/>
              <a:t> (Last edit 6/19/2020) </a:t>
            </a:r>
            <a:endParaRPr dirty="0"/>
          </a:p>
        </p:txBody>
      </p:sp>
      <p:pic>
        <p:nvPicPr>
          <p:cNvPr id="114" name="Google Shape;114;p7"/>
          <p:cNvPicPr preferRelativeResize="0"/>
          <p:nvPr/>
        </p:nvPicPr>
        <p:blipFill>
          <a:blip r:embed="rId3">
            <a:alphaModFix/>
          </a:blip>
          <a:stretch>
            <a:fillRect/>
          </a:stretch>
        </p:blipFill>
        <p:spPr>
          <a:xfrm>
            <a:off x="4965016" y="3429000"/>
            <a:ext cx="3401218" cy="2820375"/>
          </a:xfrm>
          <a:prstGeom prst="rect">
            <a:avLst/>
          </a:prstGeom>
          <a:noFill/>
          <a:ln>
            <a:noFill/>
          </a:ln>
        </p:spPr>
      </p:pic>
      <p:pic>
        <p:nvPicPr>
          <p:cNvPr id="7" name="Google Shape;147;p3">
            <a:extLst>
              <a:ext uri="{FF2B5EF4-FFF2-40B4-BE49-F238E27FC236}">
                <a16:creationId xmlns:a16="http://schemas.microsoft.com/office/drawing/2014/main" id="{D51403C2-6C8F-C744-8793-20D9F0C90679}"/>
              </a:ext>
            </a:extLst>
          </p:cNvPr>
          <p:cNvPicPr preferRelativeResize="0"/>
          <p:nvPr/>
        </p:nvPicPr>
        <p:blipFill>
          <a:blip r:embed="rId4">
            <a:alphaModFix/>
          </a:blip>
          <a:stretch>
            <a:fillRect/>
          </a:stretch>
        </p:blipFill>
        <p:spPr>
          <a:xfrm>
            <a:off x="984450" y="3429000"/>
            <a:ext cx="3809549" cy="2820375"/>
          </a:xfrm>
          <a:prstGeom prst="rect">
            <a:avLst/>
          </a:prstGeom>
          <a:noFill/>
          <a:ln>
            <a:noFill/>
          </a:ln>
        </p:spPr>
      </p:pic>
      <p:sp>
        <p:nvSpPr>
          <p:cNvPr id="2" name="Slide Number Placeholder 1">
            <a:extLst>
              <a:ext uri="{FF2B5EF4-FFF2-40B4-BE49-F238E27FC236}">
                <a16:creationId xmlns:a16="http://schemas.microsoft.com/office/drawing/2014/main" id="{82F68F86-6E17-8947-8BE8-7BBC6177BE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Mentors From Other Teams</a:t>
            </a:r>
            <a:endParaRPr/>
          </a:p>
        </p:txBody>
      </p:sp>
      <p:sp>
        <p:nvSpPr>
          <p:cNvPr id="121" name="Google Shape;121;p5"/>
          <p:cNvSpPr txBox="1">
            <a:spLocks noGrp="1"/>
          </p:cNvSpPr>
          <p:nvPr>
            <p:ph type="body" idx="1"/>
          </p:nvPr>
        </p:nvSpPr>
        <p:spPr>
          <a:xfrm>
            <a:off x="259080" y="1249680"/>
            <a:ext cx="5227320" cy="5029199"/>
          </a:xfrm>
          <a:prstGeom prst="rect">
            <a:avLst/>
          </a:prstGeom>
          <a:noFill/>
          <a:ln>
            <a:noFill/>
          </a:ln>
        </p:spPr>
        <p:txBody>
          <a:bodyPr spcFirstLastPara="1" wrap="square" lIns="91425" tIns="45700" rIns="91425" bIns="45700" anchor="t" anchorCtr="0">
            <a:normAutofit/>
          </a:bodyPr>
          <a:lstStyle/>
          <a:p>
            <a:pPr marL="228600" lvl="0" indent="-203200" algn="l" rtl="0">
              <a:lnSpc>
                <a:spcPct val="100000"/>
              </a:lnSpc>
              <a:spcBef>
                <a:spcPts val="1000"/>
              </a:spcBef>
              <a:spcAft>
                <a:spcPts val="0"/>
              </a:spcAft>
              <a:buClr>
                <a:schemeClr val="dk1"/>
              </a:buClr>
              <a:buSzPts val="1600"/>
              <a:buChar char="•"/>
            </a:pPr>
            <a:r>
              <a:rPr lang="en-US" sz="1800" dirty="0"/>
              <a:t>Mentors can be found everywhere, and one common place to find and meet new teams is at events or competitions</a:t>
            </a:r>
            <a:endParaRPr sz="1800" dirty="0"/>
          </a:p>
          <a:p>
            <a:pPr marL="228600" lvl="0" indent="-203200" algn="l" rtl="0">
              <a:lnSpc>
                <a:spcPct val="100000"/>
              </a:lnSpc>
              <a:spcBef>
                <a:spcPts val="1000"/>
              </a:spcBef>
              <a:spcAft>
                <a:spcPts val="0"/>
              </a:spcAft>
              <a:buSzPts val="1600"/>
              <a:buChar char="•"/>
            </a:pPr>
            <a:r>
              <a:rPr lang="en-US" sz="1800" dirty="0"/>
              <a:t>Being allies with teams can build valuable relations on and off the field </a:t>
            </a:r>
          </a:p>
          <a:p>
            <a:pPr marL="228600" lvl="0" indent="-203200" algn="l" rtl="0">
              <a:lnSpc>
                <a:spcPct val="100000"/>
              </a:lnSpc>
              <a:spcBef>
                <a:spcPts val="1000"/>
              </a:spcBef>
              <a:spcAft>
                <a:spcPts val="0"/>
              </a:spcAft>
              <a:buSzPts val="1600"/>
              <a:buChar char="•"/>
            </a:pPr>
            <a:r>
              <a:rPr lang="en-US" sz="1800" dirty="0"/>
              <a:t>Mentors at local scrimmages and competitions are always there to assist teams they are partnered with and those they are competing against</a:t>
            </a:r>
            <a:endParaRPr sz="1800" dirty="0"/>
          </a:p>
          <a:p>
            <a:pPr marL="228600" lvl="0" indent="0" algn="l" rtl="0">
              <a:lnSpc>
                <a:spcPct val="100000"/>
              </a:lnSpc>
              <a:spcBef>
                <a:spcPts val="0"/>
              </a:spcBef>
              <a:spcAft>
                <a:spcPts val="0"/>
              </a:spcAft>
              <a:buNone/>
            </a:pPr>
            <a:endParaRPr sz="1600" dirty="0"/>
          </a:p>
        </p:txBody>
      </p:sp>
      <p:sp>
        <p:nvSpPr>
          <p:cNvPr id="122" name="Google Shape;122;p5"/>
          <p:cNvSpPr txBox="1">
            <a:spLocks noGrp="1"/>
          </p:cNvSpPr>
          <p:nvPr>
            <p:ph type="ftr" idx="11"/>
          </p:nvPr>
        </p:nvSpPr>
        <p:spPr>
          <a:xfrm>
            <a:off x="25908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Copyright 2020 FRCTutorials.com (Last edit 6/19/2020) </a:t>
            </a:r>
            <a:endParaRPr dirty="0"/>
          </a:p>
        </p:txBody>
      </p:sp>
      <p:pic>
        <p:nvPicPr>
          <p:cNvPr id="123" name="Google Shape;123;p5"/>
          <p:cNvPicPr preferRelativeResize="0"/>
          <p:nvPr/>
        </p:nvPicPr>
        <p:blipFill>
          <a:blip r:embed="rId3">
            <a:alphaModFix/>
          </a:blip>
          <a:stretch>
            <a:fillRect/>
          </a:stretch>
        </p:blipFill>
        <p:spPr>
          <a:xfrm>
            <a:off x="5633753" y="1401581"/>
            <a:ext cx="3251168" cy="2350611"/>
          </a:xfrm>
          <a:prstGeom prst="rect">
            <a:avLst/>
          </a:prstGeom>
          <a:noFill/>
          <a:ln>
            <a:noFill/>
          </a:ln>
        </p:spPr>
      </p:pic>
      <p:pic>
        <p:nvPicPr>
          <p:cNvPr id="4" name="Picture 3" descr="A group of people posing for the camera&#10;&#10;Description automatically generated">
            <a:extLst>
              <a:ext uri="{FF2B5EF4-FFF2-40B4-BE49-F238E27FC236}">
                <a16:creationId xmlns:a16="http://schemas.microsoft.com/office/drawing/2014/main" id="{A314343C-B412-4547-AF9F-057C40D81A86}"/>
              </a:ext>
            </a:extLst>
          </p:cNvPr>
          <p:cNvPicPr>
            <a:picLocks noChangeAspect="1"/>
          </p:cNvPicPr>
          <p:nvPr/>
        </p:nvPicPr>
        <p:blipFill>
          <a:blip r:embed="rId4"/>
          <a:stretch>
            <a:fillRect/>
          </a:stretch>
        </p:blipFill>
        <p:spPr>
          <a:xfrm>
            <a:off x="5633753" y="4024376"/>
            <a:ext cx="3289267" cy="2466950"/>
          </a:xfrm>
          <a:prstGeom prst="rect">
            <a:avLst/>
          </a:prstGeom>
        </p:spPr>
      </p:pic>
      <p:sp>
        <p:nvSpPr>
          <p:cNvPr id="7" name="Slide Number Placeholder 6">
            <a:extLst>
              <a:ext uri="{FF2B5EF4-FFF2-40B4-BE49-F238E27FC236}">
                <a16:creationId xmlns:a16="http://schemas.microsoft.com/office/drawing/2014/main" id="{46ADE226-8257-9A4B-89A0-98B4F169B8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Reaching out to the Community</a:t>
            </a:r>
            <a:endParaRPr/>
          </a:p>
        </p:txBody>
      </p:sp>
      <p:sp>
        <p:nvSpPr>
          <p:cNvPr id="129" name="Google Shape;129;p6"/>
          <p:cNvSpPr txBox="1">
            <a:spLocks noGrp="1"/>
          </p:cNvSpPr>
          <p:nvPr>
            <p:ph type="body" idx="1"/>
          </p:nvPr>
        </p:nvSpPr>
        <p:spPr>
          <a:xfrm>
            <a:off x="259055" y="1327155"/>
            <a:ext cx="8664000" cy="5029200"/>
          </a:xfrm>
          <a:prstGeom prst="rect">
            <a:avLst/>
          </a:prstGeom>
          <a:noFill/>
          <a:ln>
            <a:noFill/>
          </a:ln>
        </p:spPr>
        <p:txBody>
          <a:bodyPr spcFirstLastPara="1" wrap="square" lIns="91425" tIns="45700" rIns="91425" bIns="45700" anchor="t" anchorCtr="0">
            <a:normAutofit/>
          </a:bodyPr>
          <a:lstStyle/>
          <a:p>
            <a:pPr marL="228600" lvl="0" indent="-215900" algn="l" rtl="0">
              <a:spcBef>
                <a:spcPts val="1000"/>
              </a:spcBef>
              <a:spcAft>
                <a:spcPts val="0"/>
              </a:spcAft>
              <a:buSzPts val="1600"/>
              <a:buChar char="•"/>
            </a:pPr>
            <a:r>
              <a:rPr lang="en-US" sz="1600" dirty="0"/>
              <a:t>If you have questions, but do not necessarily need a full-time mentor, you can also reach out to coaches and mentors who you are not in the same location.</a:t>
            </a:r>
          </a:p>
          <a:p>
            <a:pPr marL="685800" lvl="1" indent="-215900">
              <a:spcBef>
                <a:spcPts val="1000"/>
              </a:spcBef>
              <a:buSzPts val="1600"/>
            </a:pPr>
            <a:r>
              <a:rPr lang="en-US" sz="1400" dirty="0"/>
              <a:t>Chief Delphi is a popular platform for reaching out the FIRST Robotics Competition for help</a:t>
            </a:r>
          </a:p>
          <a:p>
            <a:pPr marL="685800" lvl="1" indent="-215900">
              <a:spcBef>
                <a:spcPts val="1000"/>
              </a:spcBef>
              <a:buSzPts val="1600"/>
            </a:pPr>
            <a:r>
              <a:rPr lang="en-US" sz="1600" dirty="0"/>
              <a:t>FRC: Share and Learn Facebook Group, is also a place where teams can ask questions and get help from mentors all over the world (</a:t>
            </a:r>
            <a:r>
              <a:rPr lang="en-US" sz="1600" u="sng" dirty="0">
                <a:solidFill>
                  <a:schemeClr val="hlink"/>
                </a:solidFill>
                <a:hlinkClick r:id="rId3"/>
              </a:rPr>
              <a:t>https://www.facebook.com/groups/FRCShareandLearn</a:t>
            </a:r>
            <a:r>
              <a:rPr lang="en-US" sz="1600" u="sng" dirty="0">
                <a:solidFill>
                  <a:schemeClr val="hlink"/>
                </a:solidFill>
              </a:rPr>
              <a:t>)</a:t>
            </a:r>
            <a:endParaRPr sz="1600" dirty="0"/>
          </a:p>
          <a:p>
            <a:pPr marL="228600" lvl="0" indent="0" algn="l" rtl="0">
              <a:spcBef>
                <a:spcPts val="1000"/>
              </a:spcBef>
              <a:spcAft>
                <a:spcPts val="0"/>
              </a:spcAft>
              <a:buNone/>
            </a:pPr>
            <a:endParaRPr sz="1600" dirty="0"/>
          </a:p>
        </p:txBody>
      </p:sp>
      <p:sp>
        <p:nvSpPr>
          <p:cNvPr id="130" name="Google Shape;130;p6"/>
          <p:cNvSpPr txBox="1">
            <a:spLocks noGrp="1"/>
          </p:cNvSpPr>
          <p:nvPr>
            <p:ph type="ftr" idx="11"/>
          </p:nvPr>
        </p:nvSpPr>
        <p:spPr>
          <a:xfrm>
            <a:off x="25908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Copyright 2020 FRCTutorials.com (Last edit 6/19/2020) </a:t>
            </a:r>
            <a:endParaRPr/>
          </a:p>
        </p:txBody>
      </p:sp>
      <p:pic>
        <p:nvPicPr>
          <p:cNvPr id="7" name="Picture 6" descr="A screenshot of a cell phone&#10;&#10;Description automatically generated">
            <a:extLst>
              <a:ext uri="{FF2B5EF4-FFF2-40B4-BE49-F238E27FC236}">
                <a16:creationId xmlns:a16="http://schemas.microsoft.com/office/drawing/2014/main" id="{487BDAFD-61E7-894E-B2A4-E4EE2A794D69}"/>
              </a:ext>
            </a:extLst>
          </p:cNvPr>
          <p:cNvPicPr>
            <a:picLocks noChangeAspect="1"/>
          </p:cNvPicPr>
          <p:nvPr/>
        </p:nvPicPr>
        <p:blipFill>
          <a:blip r:embed="rId4"/>
          <a:stretch>
            <a:fillRect/>
          </a:stretch>
        </p:blipFill>
        <p:spPr>
          <a:xfrm>
            <a:off x="220945" y="3429000"/>
            <a:ext cx="5160352" cy="1941909"/>
          </a:xfrm>
          <a:prstGeom prst="rect">
            <a:avLst/>
          </a:prstGeom>
        </p:spPr>
      </p:pic>
      <p:pic>
        <p:nvPicPr>
          <p:cNvPr id="8" name="Picture 7">
            <a:extLst>
              <a:ext uri="{FF2B5EF4-FFF2-40B4-BE49-F238E27FC236}">
                <a16:creationId xmlns:a16="http://schemas.microsoft.com/office/drawing/2014/main" id="{83659508-0FFD-9A45-92BE-5811A25599CF}"/>
              </a:ext>
            </a:extLst>
          </p:cNvPr>
          <p:cNvPicPr>
            <a:picLocks noChangeAspect="1"/>
          </p:cNvPicPr>
          <p:nvPr/>
        </p:nvPicPr>
        <p:blipFill>
          <a:blip r:embed="rId5"/>
          <a:stretch>
            <a:fillRect/>
          </a:stretch>
        </p:blipFill>
        <p:spPr>
          <a:xfrm>
            <a:off x="4770122" y="4055029"/>
            <a:ext cx="4098335" cy="2523581"/>
          </a:xfrm>
          <a:prstGeom prst="rect">
            <a:avLst/>
          </a:prstGeom>
        </p:spPr>
      </p:pic>
      <p:sp>
        <p:nvSpPr>
          <p:cNvPr id="9" name="Slide Number Placeholder 8">
            <a:extLst>
              <a:ext uri="{FF2B5EF4-FFF2-40B4-BE49-F238E27FC236}">
                <a16:creationId xmlns:a16="http://schemas.microsoft.com/office/drawing/2014/main" id="{CBF8C9CA-46A4-724F-8F92-F5504C2AC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D715-EECF-EB46-B1D8-93033361F904}"/>
              </a:ext>
            </a:extLst>
          </p:cNvPr>
          <p:cNvSpPr>
            <a:spLocks noGrp="1"/>
          </p:cNvSpPr>
          <p:nvPr>
            <p:ph type="title"/>
          </p:nvPr>
        </p:nvSpPr>
        <p:spPr/>
        <p:txBody>
          <a:bodyPr/>
          <a:lstStyle/>
          <a:p>
            <a:r>
              <a:rPr lang="en-US" dirty="0"/>
              <a:t>Useful Links</a:t>
            </a:r>
          </a:p>
        </p:txBody>
      </p:sp>
      <p:sp>
        <p:nvSpPr>
          <p:cNvPr id="3" name="Text Placeholder 2">
            <a:extLst>
              <a:ext uri="{FF2B5EF4-FFF2-40B4-BE49-F238E27FC236}">
                <a16:creationId xmlns:a16="http://schemas.microsoft.com/office/drawing/2014/main" id="{F6211628-A757-5D43-9034-59574CBB0110}"/>
              </a:ext>
            </a:extLst>
          </p:cNvPr>
          <p:cNvSpPr>
            <a:spLocks noGrp="1"/>
          </p:cNvSpPr>
          <p:nvPr>
            <p:ph type="body" idx="1"/>
          </p:nvPr>
        </p:nvSpPr>
        <p:spPr/>
        <p:txBody>
          <a:bodyPr/>
          <a:lstStyle/>
          <a:p>
            <a:r>
              <a:rPr lang="en-US" dirty="0"/>
              <a:t>Mentoring Guide: </a:t>
            </a:r>
            <a:r>
              <a:rPr lang="en-US" dirty="0">
                <a:hlinkClick r:id="rId2"/>
              </a:rPr>
              <a:t>https://www.firstinspires.org/sites/default/files/uploads/resource_library/frc</a:t>
            </a:r>
          </a:p>
          <a:p>
            <a:r>
              <a:rPr lang="en-US" dirty="0">
                <a:hlinkClick r:id="rId3"/>
              </a:rPr>
              <a:t>https://www.firstinspires.org/sites/default/files/uploads/volunteer/first-mentorcoachflyers-ftc-frc.pdf</a:t>
            </a:r>
            <a:r>
              <a:rPr lang="en-US">
                <a:hlinkClick r:id="rId2"/>
              </a:rPr>
              <a:t>/</a:t>
            </a:r>
            <a:r>
              <a:rPr lang="en-US" dirty="0">
                <a:hlinkClick r:id="rId2"/>
              </a:rPr>
              <a:t>game-and-season-info/2015-frc-mentoring-guide.pdf</a:t>
            </a:r>
            <a:endParaRPr lang="en-US" dirty="0"/>
          </a:p>
        </p:txBody>
      </p:sp>
      <p:sp>
        <p:nvSpPr>
          <p:cNvPr id="4" name="Footer Placeholder 3">
            <a:extLst>
              <a:ext uri="{FF2B5EF4-FFF2-40B4-BE49-F238E27FC236}">
                <a16:creationId xmlns:a16="http://schemas.microsoft.com/office/drawing/2014/main" id="{621ADA26-C5E8-CE4B-8671-BC2AE4870822}"/>
              </a:ext>
            </a:extLst>
          </p:cNvPr>
          <p:cNvSpPr>
            <a:spLocks noGrp="1"/>
          </p:cNvSpPr>
          <p:nvPr>
            <p:ph type="ftr" idx="11"/>
          </p:nvPr>
        </p:nvSpPr>
        <p:spPr/>
        <p:txBody>
          <a:bodyPr/>
          <a:lstStyle/>
          <a:p>
            <a:r>
              <a:rPr lang="en-US"/>
              <a:t>Copyright 2020 FRCTutorials.com (Last edit 6/19/2020) </a:t>
            </a:r>
          </a:p>
        </p:txBody>
      </p:sp>
      <p:sp>
        <p:nvSpPr>
          <p:cNvPr id="5" name="Slide Number Placeholder 4">
            <a:extLst>
              <a:ext uri="{FF2B5EF4-FFF2-40B4-BE49-F238E27FC236}">
                <a16:creationId xmlns:a16="http://schemas.microsoft.com/office/drawing/2014/main" id="{14969FC3-9D18-DC41-A33E-135352EB9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3513559761"/>
      </p:ext>
    </p:extLst>
  </p:cSld>
  <p:clrMapOvr>
    <a:masterClrMapping/>
  </p:clrMapOvr>
</p:sld>
</file>

<file path=ppt/theme/theme1.xml><?xml version="1.0" encoding="utf-8"?>
<a:theme xmlns:a="http://schemas.openxmlformats.org/drawingml/2006/main" name="BrushVTI">
  <a:themeElements>
    <a:clrScheme name="Custom 17">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736</Words>
  <Application>Microsoft Macintosh PowerPoint</Application>
  <PresentationFormat>On-screen Show (4:3)</PresentationFormat>
  <Paragraphs>81</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Abril Fatface</vt:lpstr>
      <vt:lpstr>Calibri</vt:lpstr>
      <vt:lpstr>Arial</vt:lpstr>
      <vt:lpstr>Helvetica Neue</vt:lpstr>
      <vt:lpstr>Century Gothic</vt:lpstr>
      <vt:lpstr>BrushVTI</vt:lpstr>
      <vt:lpstr>Finding Mentors</vt:lpstr>
      <vt:lpstr>Mentors</vt:lpstr>
      <vt:lpstr>Sample Technical Mentors</vt:lpstr>
      <vt:lpstr>Sample Non-Technical Mentors</vt:lpstr>
      <vt:lpstr>Reach Out To Universities</vt:lpstr>
      <vt:lpstr>Reach out to Parents</vt:lpstr>
      <vt:lpstr>Mentors From Other Teams</vt:lpstr>
      <vt:lpstr>Reaching out to the Community</vt:lpstr>
      <vt:lpstr>Useful Links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Mentors</dc:title>
  <dc:creator>Srinivasan Seshan</dc:creator>
  <cp:lastModifiedBy>Srinivasan Seshan</cp:lastModifiedBy>
  <cp:revision>6</cp:revision>
  <dcterms:created xsi:type="dcterms:W3CDTF">2020-03-03T17:05:41Z</dcterms:created>
  <dcterms:modified xsi:type="dcterms:W3CDTF">2020-06-19T22:24:25Z</dcterms:modified>
</cp:coreProperties>
</file>