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Abril Fatface"/>
      <p:regular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brilFatface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421acc7c6_0_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421acc7c6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8421acc7c6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421acc7c6_0_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421acc7c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8421acc7c6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421acc7c6_0_1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421acc7c6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8421acc7c6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421acc7c6_0_1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421acc7c6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8421acc7c6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421acc7c6_0_1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421acc7c6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8421acc7c6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421acc7c6_0_1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421acc7c6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8421acc7c6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421acc7c6_0_1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421acc7c6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8421acc7c6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421acc7c6_0_1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421acc7c6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8421acc7c6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421acc7c6_0_1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421acc7c6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8421acc7c6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21acc7c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8421acc7c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21acc7c6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421acc7c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8421acc7c6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421acc7c6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421acc7c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421acc7c6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421acc7c6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421acc7c6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8421acc7c6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421acc7c6_0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421acc7c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8421acc7c6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421acc7c6_0_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421acc7c6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8421acc7c6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421acc7c6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421acc7c6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8421acc7c6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6" name="Google Shape;16;p2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8" name="Google Shape;78;p11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23" name="Google Shape;23;p3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0" name="Google Shape;30;p4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7" name="Google Shape;37;p5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45" name="Google Shape;45;p6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55" name="Google Shape;55;p7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 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65" name="Google Shape;65;p9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0" name="Google Shape;70;p10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froboticsteam4150@gmail.com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0" y="-5255"/>
            <a:ext cx="9144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4"/>
          <p:cNvSpPr txBox="1"/>
          <p:nvPr>
            <p:ph type="ctrTitle"/>
          </p:nvPr>
        </p:nvSpPr>
        <p:spPr>
          <a:xfrm>
            <a:off x="711027" y="843324"/>
            <a:ext cx="8144738" cy="1701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b="1" lang="en-US" sz="6000"/>
              <a:t>Making the Most of the Preseason</a:t>
            </a:r>
            <a:endParaRPr/>
          </a:p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711028" y="2601649"/>
            <a:ext cx="3943349" cy="64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TEAM 4150</a:t>
            </a:r>
            <a:endParaRPr/>
          </a:p>
        </p:txBody>
      </p:sp>
      <p:pic>
        <p:nvPicPr>
          <p:cNvPr descr="A close up of a sign&#10;&#10;Description automatically generated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378" y="3597692"/>
            <a:ext cx="3671886" cy="156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19998" l="0" r="0" t="19763"/>
          <a:stretch/>
        </p:blipFill>
        <p:spPr>
          <a:xfrm>
            <a:off x="4750775" y="5394825"/>
            <a:ext cx="3479099" cy="12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Training</a:t>
            </a:r>
            <a:endParaRPr/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351525" y="1925805"/>
            <a:ext cx="49377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Prepare students for using tools in the workshop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Get them ready to be productive before the season starts so time is not wasted on introductory training during the build season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Train on all common tools, safety equipment, and measuring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Tailor training to the tools available and commonly used in your workshop</a:t>
            </a:r>
            <a:endParaRPr/>
          </a:p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24167"/>
          <a:stretch/>
        </p:blipFill>
        <p:spPr>
          <a:xfrm>
            <a:off x="5775891" y="1925800"/>
            <a:ext cx="2974934" cy="30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5763363" y="4932200"/>
            <a:ext cx="30000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students learning to use the drill press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Training Examples</a:t>
            </a:r>
            <a:endParaRPr/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838200" y="1706875"/>
            <a:ext cx="76143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en-US" sz="1600"/>
              <a:t>Band saw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Set guard height to just above work piece but with room to see cut line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Use fence or protractor when possible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Keep fingers away from blade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The end of the cut is most dangerous.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Make relief cuts first to facilitate final cut.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Smooth pressure on the piece, let the blade do the work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Use blade lubricant before you start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-US" sz="1600"/>
              <a:t>Drill press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Foot control can be accidently activated, watch where you place it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Clamp work pieces whenever possible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If not possible to clamp be sure to control the workpiece.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Use center drill when you want precision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Make sure bit is tight in the chuck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For thick metal pieces use lubricant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Let the bit do the work with steady pressure.  If not cutting smoothly sharpen the bit.</a:t>
            </a:r>
            <a:endParaRPr sz="1600"/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Training Examples (cont’d)</a:t>
            </a:r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838200" y="1706875"/>
            <a:ext cx="76143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en-US" sz="1600"/>
              <a:t>Hack saw / file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Clamp piece in the vice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Cut on the push stroke, release pressure on the pull stroke.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Keep the blade straight, don't let it bind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This is a skill, it takes some practice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Be careful for "line of fire" - if you slip you don't want to catch your arm on any sharp edges.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-US" sz="1600"/>
              <a:t>Measuring tools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Machinist square - how to disassemble and reassemble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Measuring tape - note slider on the end.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Calipers - different types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Micrometer - major marks are 0.1" - minor marks are 0.025" - marks on the barrel are 0.001"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We also discuss different types of drill bits (number drill, letter drills and fractional drill) at this time</a:t>
            </a:r>
            <a:endParaRPr sz="1600"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Training Examples (cont’d)</a:t>
            </a:r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838200" y="1706875"/>
            <a:ext cx="76143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en-US" sz="1600"/>
              <a:t>Sander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watch your knuckles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on sanding disk, pay attention to direction of rotation, always sand on the downward rotation side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use light pressure, let the sander do the work.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-US" sz="1600"/>
              <a:t>General Safety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Safety Glasses always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Gloves only when appropriate, not on rotating equipment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No horsing around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Know what's going on around you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Do not use tools you have not been trained 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Line of fire (what happens if you slip or something breaks)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Control your work pieces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DO NOT LEAVE THE CHUCK KEY IN THE DRILL PRESS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Use equipment only as intended, hold work firmly against the fence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-US" sz="1600"/>
              <a:t>Be careful of chemical hazards, some of the things we use can be harmful to you.</a:t>
            </a:r>
            <a:endParaRPr sz="1600"/>
          </a:p>
        </p:txBody>
      </p:sp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in Time Safety Training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5404425" y="1943400"/>
            <a:ext cx="32061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Just in time (JIT) refresher training during the season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Use JIT training for less commonly used tools as needed during the build season</a:t>
            </a:r>
            <a:endParaRPr/>
          </a:p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50" y="1943400"/>
            <a:ext cx="4726551" cy="35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408550" y="5436100"/>
            <a:ext cx="4726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students learning to use the chop saw using JIT training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Mock Kickoff</a:t>
            </a:r>
            <a:endParaRPr/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838200" y="2011676"/>
            <a:ext cx="3336900" cy="35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Great way for new members to gain an understanding of the design process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Also good for team leaders and mentors to practice and prepare for kickoff </a:t>
            </a:r>
            <a:endParaRPr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 b="0" l="0" r="0" t="5329"/>
          <a:stretch/>
        </p:blipFill>
        <p:spPr>
          <a:xfrm>
            <a:off x="4523575" y="1978112"/>
            <a:ext cx="4087027" cy="290177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4638838" y="4879900"/>
            <a:ext cx="38565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students and mentors building a mock season robot to play Breakaway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Mock Kickoff Procedure</a:t>
            </a:r>
            <a:endParaRPr/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838200" y="2011675"/>
            <a:ext cx="73068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Select previous game that is unfamiliar to the team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Watch the game reveal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Review the game manual in detail to identify key elements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Brainstorm game strategy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Brainstorm robot design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If sufficient time proceed to mockup activities and maybe build a demo bot</a:t>
            </a:r>
            <a:endParaRPr/>
          </a:p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Training</a:t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838200" y="2011675"/>
            <a:ext cx="3618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Wiring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Pneumatics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Motors and actuators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Control system theory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Software: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Language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Design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Configuration control</a:t>
            </a:r>
            <a:endParaRPr/>
          </a:p>
        </p:txBody>
      </p:sp>
      <p:sp>
        <p:nvSpPr>
          <p:cNvPr id="251" name="Google Shape;251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867" y="2011674"/>
            <a:ext cx="3773733" cy="28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 txBox="1"/>
          <p:nvPr/>
        </p:nvSpPr>
        <p:spPr>
          <a:xfrm>
            <a:off x="5223738" y="4841975"/>
            <a:ext cx="3000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wiring training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 Season Competitions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3627150" y="1900230"/>
            <a:ext cx="49377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Offseason competitions are a great way to: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Promote team building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Build drive team skills and develop new drive team members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Work on the skills required to maintain and improve your robot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Build relationships with other teams in your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These events are also typically inexpensive to attend, especially if close enough to attend as single day events</a:t>
            </a:r>
            <a:endParaRPr/>
          </a:p>
        </p:txBody>
      </p:sp>
      <p:sp>
        <p:nvSpPr>
          <p:cNvPr id="261" name="Google Shape;261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00" y="1898827"/>
            <a:ext cx="2743200" cy="415575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/>
          <p:nvPr/>
        </p:nvSpPr>
        <p:spPr>
          <a:xfrm>
            <a:off x="291500" y="5944300"/>
            <a:ext cx="2743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drive team at the 2019 Steel City Showdown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This lesson was written by FRC 4150 in partnership with FRC 8027 for FRCTutorials.com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You can contact the author at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froboticsteam4150@gmail.com</a:t>
            </a:r>
            <a:r>
              <a:rPr lang="en-US" sz="1600"/>
              <a:t>.</a:t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More lessons for FIRST Robotics Competition are available at www.FRCtutorials.com</a:t>
            </a:r>
            <a:endParaRPr sz="1600"/>
          </a:p>
        </p:txBody>
      </p:sp>
      <p:sp>
        <p:nvSpPr>
          <p:cNvPr id="270" name="Google Shape;270;p32"/>
          <p:cNvSpPr/>
          <p:nvPr/>
        </p:nvSpPr>
        <p:spPr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b="0" i="0" lang="en-US" sz="14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71" name="Google Shape;271;p3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901" y="5219289"/>
            <a:ext cx="949845" cy="33460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7">
            <a:alphaModFix/>
          </a:blip>
          <a:srcRect b="19998" l="0" r="0" t="19763"/>
          <a:stretch/>
        </p:blipFill>
        <p:spPr>
          <a:xfrm>
            <a:off x="2464775" y="2186400"/>
            <a:ext cx="3479099" cy="12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What is the preseason?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259075" y="2433275"/>
            <a:ext cx="78861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➔"/>
            </a:pPr>
            <a:r>
              <a:rPr b="1" lang="en-US">
                <a:solidFill>
                  <a:srgbClr val="000000"/>
                </a:solidFill>
              </a:rPr>
              <a:t>The time between your last formal competition and kickoff the following year</a:t>
            </a:r>
            <a:endParaRPr b="1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◆"/>
            </a:pPr>
            <a:r>
              <a:rPr lang="en-US" sz="2000">
                <a:solidFill>
                  <a:srgbClr val="000000"/>
                </a:solidFill>
              </a:rPr>
              <a:t>~April through December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Condensed Light"/>
              <a:buChar char="◆"/>
            </a:pPr>
            <a:r>
              <a:rPr lang="en-US" sz="2000">
                <a:solidFill>
                  <a:srgbClr val="000000"/>
                </a:solidFill>
              </a:rPr>
              <a:t>To be a fully effective team this time should be used to </a:t>
            </a:r>
            <a:r>
              <a:rPr b="1" lang="en-US" sz="2000">
                <a:solidFill>
                  <a:srgbClr val="000000"/>
                </a:solidFill>
              </a:rPr>
              <a:t>build skills, promote teamwork and ensure resources</a:t>
            </a:r>
            <a:r>
              <a:rPr lang="en-US" sz="2000">
                <a:solidFill>
                  <a:srgbClr val="000000"/>
                </a:solidFill>
              </a:rPr>
              <a:t> are in place to support a successful build season.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◆"/>
            </a:pPr>
            <a:r>
              <a:rPr lang="en-US" sz="2000">
                <a:solidFill>
                  <a:srgbClr val="000000"/>
                </a:solidFill>
              </a:rPr>
              <a:t>Building a team while also building a robot is like changing your tires while driving down the highway…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Importance of the offseason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259075" y="2094363"/>
            <a:ext cx="39414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-US">
                <a:solidFill>
                  <a:srgbClr val="000000"/>
                </a:solidFill>
              </a:rPr>
              <a:t>Making connections with the community through outreach and sponsorships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-US">
                <a:solidFill>
                  <a:srgbClr val="000000"/>
                </a:solidFill>
              </a:rPr>
              <a:t>Looking at the accomplishments of Chairman's award winners shows that they are active year round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-US">
                <a:solidFill>
                  <a:srgbClr val="000000"/>
                </a:solidFill>
              </a:rPr>
              <a:t>Not surprisingly, these teams also tend to do well at regional competitions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350" y="2200725"/>
            <a:ext cx="4638726" cy="34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Outreach</a:t>
            </a:r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223475" y="2119755"/>
            <a:ext cx="49377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Build a relationship with your community and school with outreach events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Relay for Life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Middle &amp; elementary schools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High school club fair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Remake Learning Days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School board &amp; State School Board Association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Rotary Club &amp; Lions Club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Girl Scouts / Boy Scouts</a:t>
            </a:r>
            <a:endParaRPr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25" y="2195949"/>
            <a:ext cx="3980996" cy="29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4869675" y="5191350"/>
            <a:ext cx="3880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students speaking to administrators at the 2019 Pennsylvania School Board Association Conference.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Fundraising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861875" y="1943393"/>
            <a:ext cx="49377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ESSENTIAL to a successful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Fundraising needs to happen early &amp; often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Fundraising Ideas: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Reach out to local companies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School District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Community events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Traditional fundraisers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Remember to honor your sponsors by displaying their names/logos on your website, robot, or clothing!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20166" l="0" r="0" t="0"/>
          <a:stretch/>
        </p:blipFill>
        <p:spPr>
          <a:xfrm>
            <a:off x="441200" y="2136975"/>
            <a:ext cx="3144675" cy="33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73288" y="5482600"/>
            <a:ext cx="3880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robot sponsor panel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Teambuilding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25950" y="2062925"/>
            <a:ext cx="39771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New members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School club day &amp; demonstrations to 8th graders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Developing good team chemistry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Create opportunities for new members to integrate into the team</a:t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1166"/>
          <a:stretch/>
        </p:blipFill>
        <p:spPr>
          <a:xfrm>
            <a:off x="4633500" y="1844500"/>
            <a:ext cx="3977101" cy="294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4681788" y="4792525"/>
            <a:ext cx="3880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demonstrates their robot for new potential FRC students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Teambuilding Model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838200" y="2011675"/>
            <a:ext cx="36954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n-US"/>
              <a:t>Forming, Storming, Norming, Performing</a:t>
            </a:r>
            <a:r>
              <a:rPr lang="en-US"/>
              <a:t> – Go through the steps and try not to get stuck, especially in the storming phase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Use both robot related team activities and other fun activities (laser tag, movie night, etc.)</a:t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026" y="2303400"/>
            <a:ext cx="3883274" cy="27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4868025" y="5038900"/>
            <a:ext cx="38832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students at a laser tag teambuilding event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Teambuilding Model</a:t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75" y="2533200"/>
            <a:ext cx="8134852" cy="302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6813175" y="6356350"/>
            <a:ext cx="215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(source: medium.com)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Administrative Teambuilding</a:t>
            </a:r>
            <a:endParaRPr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256125" y="1783075"/>
            <a:ext cx="44310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Selecting team leadership (mentors)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Define team goals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Competition scheduling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Awards to pursue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Develop / revise student handbook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Meet with Parents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Hopefully identify some new mentors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Define expectations for communication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-US"/>
              <a:t>Define student expectations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FIRST Choice selections and other administrative items</a:t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27" y="2351638"/>
            <a:ext cx="3880623" cy="291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4994025" y="5262113"/>
            <a:ext cx="3880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FRC 4150 officers present to the School Board at the start of each school year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