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3"/>
  </p:notesMasterIdLst>
  <p:sldIdLst>
    <p:sldId id="256" r:id="rId2"/>
    <p:sldId id="257" r:id="rId3"/>
    <p:sldId id="258" r:id="rId4"/>
    <p:sldId id="259" r:id="rId5"/>
    <p:sldId id="260" r:id="rId6"/>
    <p:sldId id="265" r:id="rId7"/>
    <p:sldId id="261" r:id="rId8"/>
    <p:sldId id="262" r:id="rId9"/>
    <p:sldId id="264" r:id="rId10"/>
    <p:sldId id="263"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90"/>
    <p:restoredTop sz="94694"/>
  </p:normalViewPr>
  <p:slideViewPr>
    <p:cSldViewPr snapToGrid="0" snapToObjects="1">
      <p:cViewPr varScale="1">
        <p:scale>
          <a:sx n="166" d="100"/>
          <a:sy n="166" d="100"/>
        </p:scale>
        <p:origin x="35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05D45-2BCB-7D45-A4DC-3AF42B1AEA7C}" type="datetimeFigureOut">
              <a:rPr lang="en-US" smtClean="0"/>
              <a:t>3/4/20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2E23-AAD2-3D4F-B193-31CA6C6F7B80}" type="slidenum">
              <a:rPr lang="en-US" smtClean="0"/>
              <a:t>‹#›</a:t>
            </a:fld>
            <a:endParaRPr lang="en-US"/>
          </a:p>
        </p:txBody>
      </p:sp>
    </p:spTree>
    <p:extLst>
      <p:ext uri="{BB962C8B-B14F-4D97-AF65-F5344CB8AC3E}">
        <p14:creationId xmlns:p14="http://schemas.microsoft.com/office/powerpoint/2010/main" val="386091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a:prstGeom prst="rect">
            <a:avLst/>
          </a:prstGeo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a:prstGeom prst="rect">
            <a:avLst/>
          </a:prstGeo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a:xfrm>
            <a:off x="838200" y="6356350"/>
            <a:ext cx="2743200" cy="365125"/>
          </a:xfrm>
          <a:prstGeom prst="rect">
            <a:avLst/>
          </a:prstGeom>
        </p:spPr>
        <p:txBody>
          <a:bodyPr/>
          <a:lstStyle/>
          <a:p>
            <a:fld id="{F0B0D405-B8F0-F948-B2DC-9AA464B22AC1}" type="datetime1">
              <a:rPr lang="en-US" smtClean="0"/>
              <a:t>3/4/20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0716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a:prstGeom prst="rect">
            <a:avLst/>
          </a:prstGeo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a:prstGeom prst="rect">
            <a:avLst/>
          </a:prstGeo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a:xfrm>
            <a:off x="838200" y="6356350"/>
            <a:ext cx="2743200" cy="365125"/>
          </a:xfrm>
          <a:prstGeom prst="rect">
            <a:avLst/>
          </a:prstGeom>
        </p:spPr>
        <p:txBody>
          <a:bodyPr/>
          <a:lstStyle/>
          <a:p>
            <a:fld id="{82530802-A795-5747-A182-6B03F1EBC304}" type="datetime1">
              <a:rPr lang="en-US" smtClean="0"/>
              <a:t>3/4/20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717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a:xfrm>
            <a:off x="838200" y="6356350"/>
            <a:ext cx="2743200" cy="365125"/>
          </a:xfrm>
          <a:prstGeom prst="rect">
            <a:avLst/>
          </a:prstGeom>
        </p:spPr>
        <p:txBody>
          <a:bodyPr/>
          <a:lstStyle/>
          <a:p>
            <a:fld id="{E5D50E0E-A9F1-FB42-ADBB-EDE1E6B27479}" type="datetime1">
              <a:rPr lang="en-US" smtClean="0"/>
              <a:t>3/4/20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913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a:xfrm>
            <a:off x="838200" y="6356350"/>
            <a:ext cx="2743200" cy="365125"/>
          </a:xfrm>
          <a:prstGeom prst="rect">
            <a:avLst/>
          </a:prstGeom>
        </p:spPr>
        <p:txBody>
          <a:bodyPr/>
          <a:lstStyle/>
          <a:p>
            <a:fld id="{C80E0F62-236C-6D40-B03E-8657E368AB0D}" type="datetime1">
              <a:rPr lang="en-US" smtClean="0"/>
              <a:t>3/4/20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185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259080" y="365125"/>
            <a:ext cx="8663940" cy="739775"/>
          </a:xfrm>
          <a:prstGeom prst="rect">
            <a:avLst/>
          </a:prstGeo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259080" y="1249680"/>
            <a:ext cx="8663940" cy="50291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a:xfrm>
            <a:off x="4591050" y="6356350"/>
            <a:ext cx="2743200" cy="365125"/>
          </a:xfrm>
          <a:prstGeom prst="rect">
            <a:avLst/>
          </a:prstGeom>
        </p:spPr>
        <p:txBody>
          <a:bodyPr/>
          <a:lstStyle/>
          <a:p>
            <a:fld id="{22B5D573-0D16-294D-8030-D4942726067A}" type="datetime1">
              <a:rPr lang="en-US" smtClean="0"/>
              <a:t>3/4/20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259080" y="6356350"/>
            <a:ext cx="4114800" cy="365125"/>
          </a:xfrm>
          <a:prstGeom prst="rect">
            <a:avLst/>
          </a:prstGeom>
        </p:spPr>
        <p:txBody>
          <a:bodyPr/>
          <a:lstStyle>
            <a:lvl1pPr algn="l">
              <a:defRPr sz="1100"/>
            </a:lvl1pPr>
          </a:lstStyle>
          <a:p>
            <a:r>
              <a:rPr lang="en-US"/>
              <a:t>Copyright 2020 FRCTutorials.com (Last edit 3/4/2020)</a:t>
            </a:r>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a:xfrm>
            <a:off x="8404860" y="6356350"/>
            <a:ext cx="518160" cy="365125"/>
          </a:xfrm>
          <a:prstGeom prst="rect">
            <a:avLst/>
          </a:prstGeom>
        </p:spPr>
        <p:txBody>
          <a:bodyPr/>
          <a:lstStyle>
            <a:lvl1pPr>
              <a:defRPr sz="1100"/>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46017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a:prstGeom prst="rect">
            <a:avLst/>
          </a:prstGeo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a:prstGeom prst="rect">
            <a:avLst/>
          </a:prstGeo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a:xfrm>
            <a:off x="838200" y="6356350"/>
            <a:ext cx="2743200" cy="365125"/>
          </a:xfrm>
          <a:prstGeom prst="rect">
            <a:avLst/>
          </a:prstGeom>
        </p:spPr>
        <p:txBody>
          <a:bodyPr/>
          <a:lstStyle/>
          <a:p>
            <a:fld id="{AA63BB5A-2DEC-3947-BF15-355EACA9DA7E}" type="datetime1">
              <a:rPr lang="en-US" smtClean="0"/>
              <a:t>3/4/20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7843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a:xfrm>
            <a:off x="838200"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a:xfrm>
            <a:off x="838200" y="6356350"/>
            <a:ext cx="2743200" cy="365125"/>
          </a:xfrm>
          <a:prstGeom prst="rect">
            <a:avLst/>
          </a:prstGeom>
        </p:spPr>
        <p:txBody>
          <a:bodyPr/>
          <a:lstStyle/>
          <a:p>
            <a:fld id="{1D17B2D4-040A-3E4F-B319-B23E07EE4757}" type="datetime1">
              <a:rPr lang="en-US" smtClean="0"/>
              <a:t>3/4/20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260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a:xfrm>
            <a:off x="838200" y="6356350"/>
            <a:ext cx="2743200" cy="365125"/>
          </a:xfrm>
          <a:prstGeom prst="rect">
            <a:avLst/>
          </a:prstGeom>
        </p:spPr>
        <p:txBody>
          <a:bodyPr/>
          <a:lstStyle/>
          <a:p>
            <a:fld id="{005C86DC-8D3A-C54D-9D3C-414A908A6ADF}" type="datetime1">
              <a:rPr lang="en-US" smtClean="0"/>
              <a:t>3/4/20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3337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a:prstGeom prst="rect">
            <a:avLst/>
          </a:prstGeo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a:xfrm>
            <a:off x="838200" y="6356350"/>
            <a:ext cx="2743200" cy="365125"/>
          </a:xfrm>
          <a:prstGeom prst="rect">
            <a:avLst/>
          </a:prstGeom>
        </p:spPr>
        <p:txBody>
          <a:bodyPr/>
          <a:lstStyle/>
          <a:p>
            <a:fld id="{0D6AB757-4471-4C4E-93F0-D01CCC335186}" type="datetime1">
              <a:rPr lang="en-US" smtClean="0"/>
              <a:t>3/4/20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544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CA6B4F35-454D-E844-AA68-A003B59CB69D}" type="datetime1">
              <a:rPr lang="en-US" smtClean="0"/>
              <a:t>3/4/20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080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0885F534-ECE2-B745-8223-15325D418892}" type="datetime1">
              <a:rPr lang="en-US" smtClean="0"/>
              <a:t>3/4/20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6674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a:prstGeom prst="rect">
            <a:avLst/>
          </a:prstGeo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a:xfrm>
            <a:off x="838200" y="6356350"/>
            <a:ext cx="2743200" cy="365125"/>
          </a:xfrm>
          <a:prstGeom prst="rect">
            <a:avLst/>
          </a:prstGeom>
        </p:spPr>
        <p:txBody>
          <a:bodyPr/>
          <a:lstStyle/>
          <a:p>
            <a:fld id="{95D45EDE-3D52-5741-BCAE-39EAC69E599F}" type="datetime1">
              <a:rPr lang="en-US" smtClean="0"/>
              <a:t>3/4/20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a:xfrm>
            <a:off x="4038600" y="6356350"/>
            <a:ext cx="4114800" cy="365125"/>
          </a:xfrm>
          <a:prstGeom prst="rect">
            <a:avLst/>
          </a:prstGeom>
        </p:spPr>
        <p:txBody>
          <a:bodyPr/>
          <a:lstStyle>
            <a:lvl1pPr algn="l">
              <a:defRPr/>
            </a:lvl1pPr>
          </a:lstStyle>
          <a:p>
            <a:r>
              <a:rPr lang="en-US"/>
              <a:t>Copyright 2020 FRCTutorials.com (Last edit 3/4/2020)</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9820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190500" y="136526"/>
            <a:ext cx="8747760" cy="8350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190500" y="1074420"/>
            <a:ext cx="8747760" cy="51892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4564380" y="6365240"/>
            <a:ext cx="952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64C05-27EE-7E4D-9D71-4F5858FFD300}" type="datetime1">
              <a:rPr lang="en-US" smtClean="0"/>
              <a:t>3/4/20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190500" y="6351269"/>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Copyright 2020 FRCTutorials.com (Last edit 3/4/2020)</a:t>
            </a:r>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526780" y="6369049"/>
            <a:ext cx="41148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2086017749"/>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3" r:id="rId11"/>
    <p:sldLayoutId id="2147483674" r:id="rId12"/>
  </p:sldLayoutIdLst>
  <p:hf sldNum="0" hdr="0" dt="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irstinspires.org/robotics/frc/pricing-and-pay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team@droidsrobotics.or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irstinspires.or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firstinspires.org/sites/default/files/uploads/resource_library/frc/game-and-season-info/archive/2019/2019-kop.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firstinspires.org/robotics/frc/pricing-and-paym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DC40C0-E1A7-4F68-ACE9-8D5E7B1F3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566B69-4C0B-443D-9422-FEE42F1CA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E0A882E-BEF2-4019-8A28-318E0E2FB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55"/>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1560655 w 12192000"/>
              <a:gd name="connsiteY3" fmla="*/ 6858000 h 6858000"/>
              <a:gd name="connsiteX4" fmla="*/ 11572884 w 12192000"/>
              <a:gd name="connsiteY4" fmla="*/ 6759738 h 6858000"/>
              <a:gd name="connsiteX5" fmla="*/ 11812292 w 12192000"/>
              <a:gd name="connsiteY5" fmla="*/ 6532282 h 6858000"/>
              <a:gd name="connsiteX6" fmla="*/ 11956995 w 12192000"/>
              <a:gd name="connsiteY6" fmla="*/ 6386992 h 6858000"/>
              <a:gd name="connsiteX7" fmla="*/ 11801234 w 12192000"/>
              <a:gd name="connsiteY7" fmla="*/ 6284788 h 6858000"/>
              <a:gd name="connsiteX8" fmla="*/ 11856520 w 12192000"/>
              <a:gd name="connsiteY8" fmla="*/ 6193604 h 6858000"/>
              <a:gd name="connsiteX9" fmla="*/ 11722875 w 12192000"/>
              <a:gd name="connsiteY9" fmla="*/ 5956630 h 6858000"/>
              <a:gd name="connsiteX10" fmla="*/ 11763258 w 12192000"/>
              <a:gd name="connsiteY10" fmla="*/ 5635988 h 6858000"/>
              <a:gd name="connsiteX11" fmla="*/ 11706050 w 12192000"/>
              <a:gd name="connsiteY11" fmla="*/ 5351418 h 6858000"/>
              <a:gd name="connsiteX12" fmla="*/ 11697876 w 12192000"/>
              <a:gd name="connsiteY12" fmla="*/ 4763241 h 6858000"/>
              <a:gd name="connsiteX13" fmla="*/ 11776236 w 12192000"/>
              <a:gd name="connsiteY13" fmla="*/ 4730675 h 6858000"/>
              <a:gd name="connsiteX14" fmla="*/ 11868540 w 12192000"/>
              <a:gd name="connsiteY14" fmla="*/ 4584884 h 6858000"/>
              <a:gd name="connsiteX15" fmla="*/ 11898825 w 12192000"/>
              <a:gd name="connsiteY15" fmla="*/ 4517749 h 6858000"/>
              <a:gd name="connsiteX16" fmla="*/ 11897864 w 12192000"/>
              <a:gd name="connsiteY16" fmla="*/ 4375464 h 6858000"/>
              <a:gd name="connsiteX17" fmla="*/ 11854116 w 12192000"/>
              <a:gd name="connsiteY17" fmla="*/ 4311838 h 6858000"/>
              <a:gd name="connsiteX18" fmla="*/ 11901709 w 12192000"/>
              <a:gd name="connsiteY18" fmla="*/ 4203620 h 6858000"/>
              <a:gd name="connsiteX19" fmla="*/ 11974782 w 12192000"/>
              <a:gd name="connsiteY19" fmla="*/ 4114442 h 6858000"/>
              <a:gd name="connsiteX20" fmla="*/ 11932476 w 12192000"/>
              <a:gd name="connsiteY20" fmla="*/ 4024762 h 6858000"/>
              <a:gd name="connsiteX21" fmla="*/ 11885365 w 12192000"/>
              <a:gd name="connsiteY21" fmla="*/ 3939592 h 6858000"/>
              <a:gd name="connsiteX22" fmla="*/ 11751719 w 12192000"/>
              <a:gd name="connsiteY22" fmla="*/ 3749211 h 6858000"/>
              <a:gd name="connsiteX23" fmla="*/ 11513754 w 12192000"/>
              <a:gd name="connsiteY23" fmla="*/ 3604420 h 6858000"/>
              <a:gd name="connsiteX24" fmla="*/ 11220504 w 12192000"/>
              <a:gd name="connsiteY24" fmla="*/ 3488188 h 6858000"/>
              <a:gd name="connsiteX25" fmla="*/ 11312805 w 12192000"/>
              <a:gd name="connsiteY25" fmla="*/ 3414541 h 6858000"/>
              <a:gd name="connsiteX26" fmla="*/ 10805146 w 12192000"/>
              <a:gd name="connsiteY26" fmla="*/ 3277767 h 6858000"/>
              <a:gd name="connsiteX27" fmla="*/ 11234926 w 12192000"/>
              <a:gd name="connsiteY27" fmla="*/ 3203117 h 6858000"/>
              <a:gd name="connsiteX28" fmla="*/ 11204640 w 12192000"/>
              <a:gd name="connsiteY28" fmla="*/ 3174060 h 6858000"/>
              <a:gd name="connsiteX29" fmla="*/ 11174834 w 12192000"/>
              <a:gd name="connsiteY29" fmla="*/ 3143498 h 6858000"/>
              <a:gd name="connsiteX30" fmla="*/ 11400780 w 12192000"/>
              <a:gd name="connsiteY30" fmla="*/ 3099410 h 6858000"/>
              <a:gd name="connsiteX31" fmla="*/ 11297902 w 12192000"/>
              <a:gd name="connsiteY31" fmla="*/ 3041793 h 6858000"/>
              <a:gd name="connsiteX32" fmla="*/ 11485870 w 12192000"/>
              <a:gd name="connsiteY32" fmla="*/ 3021253 h 6858000"/>
              <a:gd name="connsiteX33" fmla="*/ 11513754 w 12192000"/>
              <a:gd name="connsiteY33" fmla="*/ 2944098 h 6858000"/>
              <a:gd name="connsiteX34" fmla="*/ 11405107 w 12192000"/>
              <a:gd name="connsiteY34" fmla="*/ 2906523 h 6858000"/>
              <a:gd name="connsiteX35" fmla="*/ 10572950 w 12192000"/>
              <a:gd name="connsiteY35" fmla="*/ 2803317 h 6858000"/>
              <a:gd name="connsiteX36" fmla="*/ 9205250 w 12192000"/>
              <a:gd name="connsiteY36" fmla="*/ 2778767 h 6858000"/>
              <a:gd name="connsiteX37" fmla="*/ 8579578 w 12192000"/>
              <a:gd name="connsiteY37" fmla="*/ 2759181 h 6858000"/>
              <a:gd name="connsiteX38" fmla="*/ 8370208 w 12192000"/>
              <a:gd name="connsiteY38" fmla="*/ 2759730 h 6858000"/>
              <a:gd name="connsiteX39" fmla="*/ 7470748 w 12192000"/>
              <a:gd name="connsiteY39" fmla="*/ 2819849 h 6858000"/>
              <a:gd name="connsiteX40" fmla="*/ 7001547 w 12192000"/>
              <a:gd name="connsiteY40" fmla="*/ 2861432 h 6858000"/>
              <a:gd name="connsiteX41" fmla="*/ 6295343 w 12192000"/>
              <a:gd name="connsiteY41" fmla="*/ 2988688 h 6858000"/>
              <a:gd name="connsiteX42" fmla="*/ 6075166 w 12192000"/>
              <a:gd name="connsiteY42" fmla="*/ 3078367 h 6858000"/>
              <a:gd name="connsiteX43" fmla="*/ 5859314 w 12192000"/>
              <a:gd name="connsiteY43" fmla="*/ 3139490 h 6858000"/>
              <a:gd name="connsiteX44" fmla="*/ 5800183 w 12192000"/>
              <a:gd name="connsiteY44" fmla="*/ 3195101 h 6858000"/>
              <a:gd name="connsiteX45" fmla="*/ 5882870 w 12192000"/>
              <a:gd name="connsiteY45" fmla="*/ 3252215 h 6858000"/>
              <a:gd name="connsiteX46" fmla="*/ 6232848 w 12192000"/>
              <a:gd name="connsiteY46" fmla="*/ 3274760 h 6858000"/>
              <a:gd name="connsiteX47" fmla="*/ 5911715 w 12192000"/>
              <a:gd name="connsiteY47" fmla="*/ 3347407 h 6858000"/>
              <a:gd name="connsiteX48" fmla="*/ 6384279 w 12192000"/>
              <a:gd name="connsiteY48" fmla="*/ 3312836 h 6858000"/>
              <a:gd name="connsiteX49" fmla="*/ 6526097 w 12192000"/>
              <a:gd name="connsiteY49" fmla="*/ 3325362 h 6858000"/>
              <a:gd name="connsiteX50" fmla="*/ 6403028 w 12192000"/>
              <a:gd name="connsiteY50" fmla="*/ 3383478 h 6858000"/>
              <a:gd name="connsiteX51" fmla="*/ 5767013 w 12192000"/>
              <a:gd name="connsiteY51" fmla="*/ 3500713 h 6858000"/>
              <a:gd name="connsiteX52" fmla="*/ 5706920 w 12192000"/>
              <a:gd name="connsiteY52" fmla="*/ 3511233 h 6858000"/>
              <a:gd name="connsiteX53" fmla="*/ 5310793 w 12192000"/>
              <a:gd name="connsiteY53" fmla="*/ 3677066 h 6858000"/>
              <a:gd name="connsiteX54" fmla="*/ 5548276 w 12192000"/>
              <a:gd name="connsiteY54" fmla="*/ 3660533 h 6858000"/>
              <a:gd name="connsiteX55" fmla="*/ 5293005 w 12192000"/>
              <a:gd name="connsiteY55" fmla="*/ 3765743 h 6858000"/>
              <a:gd name="connsiteX56" fmla="*/ 4983410 w 12192000"/>
              <a:gd name="connsiteY56" fmla="*/ 3883981 h 6858000"/>
              <a:gd name="connsiteX57" fmla="*/ 4674775 w 12192000"/>
              <a:gd name="connsiteY57" fmla="*/ 4068850 h 6858000"/>
              <a:gd name="connsiteX58" fmla="*/ 4453155 w 12192000"/>
              <a:gd name="connsiteY58" fmla="*/ 4163539 h 6858000"/>
              <a:gd name="connsiteX59" fmla="*/ 4492095 w 12192000"/>
              <a:gd name="connsiteY59" fmla="*/ 4237188 h 6858000"/>
              <a:gd name="connsiteX60" fmla="*/ 4464213 w 12192000"/>
              <a:gd name="connsiteY60" fmla="*/ 4318851 h 6858000"/>
              <a:gd name="connsiteX61" fmla="*/ 4857456 w 12192000"/>
              <a:gd name="connsiteY61" fmla="*/ 4241696 h 6858000"/>
              <a:gd name="connsiteX62" fmla="*/ 4713234 w 12192000"/>
              <a:gd name="connsiteY62" fmla="*/ 4295303 h 6858000"/>
              <a:gd name="connsiteX63" fmla="*/ 4656026 w 12192000"/>
              <a:gd name="connsiteY63" fmla="*/ 4348410 h 6858000"/>
              <a:gd name="connsiteX64" fmla="*/ 4718523 w 12192000"/>
              <a:gd name="connsiteY64" fmla="*/ 4368951 h 6858000"/>
              <a:gd name="connsiteX65" fmla="*/ 4989178 w 12192000"/>
              <a:gd name="connsiteY65" fmla="*/ 4420054 h 6858000"/>
              <a:gd name="connsiteX66" fmla="*/ 4304127 w 12192000"/>
              <a:gd name="connsiteY66" fmla="*/ 4609933 h 6858000"/>
              <a:gd name="connsiteX67" fmla="*/ 4402677 w 12192000"/>
              <a:gd name="connsiteY67" fmla="*/ 4624463 h 6858000"/>
              <a:gd name="connsiteX68" fmla="*/ 5398287 w 12192000"/>
              <a:gd name="connsiteY68" fmla="*/ 4608430 h 6858000"/>
              <a:gd name="connsiteX69" fmla="*/ 5592504 w 12192000"/>
              <a:gd name="connsiteY69" fmla="*/ 4585886 h 6858000"/>
              <a:gd name="connsiteX70" fmla="*/ 5411266 w 12192000"/>
              <a:gd name="connsiteY70" fmla="*/ 4964142 h 6858000"/>
              <a:gd name="connsiteX71" fmla="*/ 5480493 w 12192000"/>
              <a:gd name="connsiteY71" fmla="*/ 5031277 h 6858000"/>
              <a:gd name="connsiteX72" fmla="*/ 5233393 w 12192000"/>
              <a:gd name="connsiteY72" fmla="*/ 5047810 h 6858000"/>
              <a:gd name="connsiteX73" fmla="*/ 4750251 w 12192000"/>
              <a:gd name="connsiteY73" fmla="*/ 5256728 h 6858000"/>
              <a:gd name="connsiteX74" fmla="*/ 4508440 w 12192000"/>
              <a:gd name="connsiteY74" fmla="*/ 5624965 h 6858000"/>
              <a:gd name="connsiteX75" fmla="*/ 4602665 w 12192000"/>
              <a:gd name="connsiteY75" fmla="*/ 5706629 h 6858000"/>
              <a:gd name="connsiteX76" fmla="*/ 4215189 w 12192000"/>
              <a:gd name="connsiteY76" fmla="*/ 5797811 h 6858000"/>
              <a:gd name="connsiteX77" fmla="*/ 4407966 w 12192000"/>
              <a:gd name="connsiteY77" fmla="*/ 5826870 h 6858000"/>
              <a:gd name="connsiteX78" fmla="*/ 4265186 w 12192000"/>
              <a:gd name="connsiteY78" fmla="*/ 5881478 h 6858000"/>
              <a:gd name="connsiteX79" fmla="*/ 4145964 w 12192000"/>
              <a:gd name="connsiteY79" fmla="*/ 5977170 h 6858000"/>
              <a:gd name="connsiteX80" fmla="*/ 4710350 w 12192000"/>
              <a:gd name="connsiteY80" fmla="*/ 5909035 h 6858000"/>
              <a:gd name="connsiteX81" fmla="*/ 4870916 w 12192000"/>
              <a:gd name="connsiteY81" fmla="*/ 5949616 h 6858000"/>
              <a:gd name="connsiteX82" fmla="*/ 4960333 w 12192000"/>
              <a:gd name="connsiteY82" fmla="*/ 5949115 h 6858000"/>
              <a:gd name="connsiteX83" fmla="*/ 5073788 w 12192000"/>
              <a:gd name="connsiteY83" fmla="*/ 5953623 h 6858000"/>
              <a:gd name="connsiteX84" fmla="*/ 4979084 w 12192000"/>
              <a:gd name="connsiteY84" fmla="*/ 5990197 h 6858000"/>
              <a:gd name="connsiteX85" fmla="*/ 5100228 w 12192000"/>
              <a:gd name="connsiteY85" fmla="*/ 6151519 h 6858000"/>
              <a:gd name="connsiteX86" fmla="*/ 4666602 w 12192000"/>
              <a:gd name="connsiteY86" fmla="*/ 6266250 h 6858000"/>
              <a:gd name="connsiteX87" fmla="*/ 4762750 w 12192000"/>
              <a:gd name="connsiteY87" fmla="*/ 6288795 h 6858000"/>
              <a:gd name="connsiteX88" fmla="*/ 4815151 w 12192000"/>
              <a:gd name="connsiteY88" fmla="*/ 6322363 h 6858000"/>
              <a:gd name="connsiteX89" fmla="*/ 4558918 w 12192000"/>
              <a:gd name="connsiteY89" fmla="*/ 6504727 h 6858000"/>
              <a:gd name="connsiteX90" fmla="*/ 4899280 w 12192000"/>
              <a:gd name="connsiteY90" fmla="*/ 6480679 h 6858000"/>
              <a:gd name="connsiteX91" fmla="*/ 4692563 w 12192000"/>
              <a:gd name="connsiteY91" fmla="*/ 6586391 h 6858000"/>
              <a:gd name="connsiteX92" fmla="*/ 4303645 w 12192000"/>
              <a:gd name="connsiteY92" fmla="*/ 6834888 h 6858000"/>
              <a:gd name="connsiteX93" fmla="*/ 4307829 w 12192000"/>
              <a:gd name="connsiteY93" fmla="*/ 6852361 h 6858000"/>
              <a:gd name="connsiteX94" fmla="*/ 4323786 w 12192000"/>
              <a:gd name="connsiteY94" fmla="*/ 6858000 h 6858000"/>
              <a:gd name="connsiteX95" fmla="*/ 0 w 12192000"/>
              <a:gd name="connsiteY9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6D10DD-A92A-2E4D-AA2E-01CA87E13E9C}"/>
              </a:ext>
            </a:extLst>
          </p:cNvPr>
          <p:cNvSpPr>
            <a:spLocks noGrp="1"/>
          </p:cNvSpPr>
          <p:nvPr>
            <p:ph type="ctrTitle"/>
          </p:nvPr>
        </p:nvSpPr>
        <p:spPr>
          <a:xfrm>
            <a:off x="711027" y="843324"/>
            <a:ext cx="8144738" cy="1701570"/>
          </a:xfrm>
        </p:spPr>
        <p:txBody>
          <a:bodyPr anchor="b">
            <a:normAutofit/>
          </a:bodyPr>
          <a:lstStyle/>
          <a:p>
            <a:r>
              <a:rPr lang="en-US" sz="6000" b="1" dirty="0"/>
              <a:t>Registration</a:t>
            </a:r>
          </a:p>
        </p:txBody>
      </p:sp>
      <p:sp>
        <p:nvSpPr>
          <p:cNvPr id="3" name="Subtitle 2">
            <a:extLst>
              <a:ext uri="{FF2B5EF4-FFF2-40B4-BE49-F238E27FC236}">
                <a16:creationId xmlns:a16="http://schemas.microsoft.com/office/drawing/2014/main" id="{AE51823A-01D3-E043-AA51-5953B8CE3438}"/>
              </a:ext>
            </a:extLst>
          </p:cNvPr>
          <p:cNvSpPr>
            <a:spLocks noGrp="1"/>
          </p:cNvSpPr>
          <p:nvPr>
            <p:ph type="subTitle" idx="1"/>
          </p:nvPr>
        </p:nvSpPr>
        <p:spPr>
          <a:xfrm>
            <a:off x="711028" y="2601649"/>
            <a:ext cx="3943349" cy="646785"/>
          </a:xfrm>
        </p:spPr>
        <p:txBody>
          <a:bodyPr>
            <a:normAutofit/>
          </a:bodyPr>
          <a:lstStyle/>
          <a:p>
            <a:r>
              <a:rPr lang="en-US" sz="1700" dirty="0"/>
              <a:t>Team 8027</a:t>
            </a:r>
          </a:p>
        </p:txBody>
      </p:sp>
      <p:pic>
        <p:nvPicPr>
          <p:cNvPr id="7" name="Picture 6" descr="A close up of a sign&#10;&#10;Description automatically generated">
            <a:extLst>
              <a:ext uri="{FF2B5EF4-FFF2-40B4-BE49-F238E27FC236}">
                <a16:creationId xmlns:a16="http://schemas.microsoft.com/office/drawing/2014/main" id="{308E1C94-3AEF-FD4C-BDC0-68CA68CA8AEE}"/>
              </a:ext>
            </a:extLst>
          </p:cNvPr>
          <p:cNvPicPr>
            <a:picLocks noChangeAspect="1"/>
          </p:cNvPicPr>
          <p:nvPr/>
        </p:nvPicPr>
        <p:blipFill>
          <a:blip r:embed="rId2"/>
          <a:stretch>
            <a:fillRect/>
          </a:stretch>
        </p:blipFill>
        <p:spPr>
          <a:xfrm>
            <a:off x="4654378" y="4131092"/>
            <a:ext cx="3671887" cy="1569732"/>
          </a:xfrm>
          <a:prstGeom prst="rect">
            <a:avLst/>
          </a:prstGeom>
        </p:spPr>
      </p:pic>
    </p:spTree>
    <p:extLst>
      <p:ext uri="{BB962C8B-B14F-4D97-AF65-F5344CB8AC3E}">
        <p14:creationId xmlns:p14="http://schemas.microsoft.com/office/powerpoint/2010/main" val="2465137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4E56-47FA-8045-AC0A-88D17BA6DF00}"/>
              </a:ext>
            </a:extLst>
          </p:cNvPr>
          <p:cNvSpPr>
            <a:spLocks noGrp="1"/>
          </p:cNvSpPr>
          <p:nvPr>
            <p:ph type="title"/>
          </p:nvPr>
        </p:nvSpPr>
        <p:spPr/>
        <p:txBody>
          <a:bodyPr/>
          <a:lstStyle/>
          <a:p>
            <a:r>
              <a:rPr lang="en-US" dirty="0"/>
              <a:t>Useful Links	</a:t>
            </a:r>
          </a:p>
        </p:txBody>
      </p:sp>
      <p:sp>
        <p:nvSpPr>
          <p:cNvPr id="3" name="Content Placeholder 2">
            <a:extLst>
              <a:ext uri="{FF2B5EF4-FFF2-40B4-BE49-F238E27FC236}">
                <a16:creationId xmlns:a16="http://schemas.microsoft.com/office/drawing/2014/main" id="{4971C428-F59E-6C41-8B7E-8883B1399526}"/>
              </a:ext>
            </a:extLst>
          </p:cNvPr>
          <p:cNvSpPr>
            <a:spLocks noGrp="1"/>
          </p:cNvSpPr>
          <p:nvPr>
            <p:ph idx="1"/>
          </p:nvPr>
        </p:nvSpPr>
        <p:spPr/>
        <p:txBody>
          <a:bodyPr>
            <a:normAutofit/>
          </a:bodyPr>
          <a:lstStyle/>
          <a:p>
            <a:r>
              <a:rPr lang="en-US" sz="1800" dirty="0"/>
              <a:t>Event Registration:</a:t>
            </a:r>
          </a:p>
          <a:p>
            <a:pPr lvl="1"/>
            <a:r>
              <a:rPr lang="en-US" sz="1400" dirty="0"/>
              <a:t>https://</a:t>
            </a:r>
            <a:r>
              <a:rPr lang="en-US" sz="1400" dirty="0" err="1"/>
              <a:t>info.firstinspires.org</a:t>
            </a:r>
            <a:r>
              <a:rPr lang="en-US" sz="1400" dirty="0"/>
              <a:t>/</a:t>
            </a:r>
            <a:r>
              <a:rPr lang="en-US" sz="1400" dirty="0" err="1"/>
              <a:t>hubfs</a:t>
            </a:r>
            <a:r>
              <a:rPr lang="en-US" sz="1400" dirty="0"/>
              <a:t>/team-blasts/2020-event-registration-faq.pdf</a:t>
            </a:r>
          </a:p>
          <a:p>
            <a:endParaRPr lang="en-US" sz="1800" dirty="0"/>
          </a:p>
          <a:p>
            <a:r>
              <a:rPr lang="en-US" sz="1800" dirty="0"/>
              <a:t>Pricing and Payment: </a:t>
            </a:r>
          </a:p>
          <a:p>
            <a:pPr lvl="1"/>
            <a:r>
              <a:rPr lang="en-US" sz="1400" dirty="0">
                <a:hlinkClick r:id="rId2"/>
              </a:rPr>
              <a:t>https://www.firstinspires.org/robotics/frc/pricing-and-payment</a:t>
            </a:r>
            <a:endParaRPr lang="en-US" sz="1400" dirty="0"/>
          </a:p>
          <a:p>
            <a:endParaRPr lang="en-US" sz="1800" dirty="0"/>
          </a:p>
          <a:p>
            <a:r>
              <a:rPr lang="en-US" sz="1800" dirty="0"/>
              <a:t>Event Preference System:</a:t>
            </a:r>
          </a:p>
          <a:p>
            <a:pPr lvl="1"/>
            <a:r>
              <a:rPr lang="en-US" sz="1400" dirty="0"/>
              <a:t>https://</a:t>
            </a:r>
            <a:r>
              <a:rPr lang="en-US" sz="1400" dirty="0" err="1"/>
              <a:t>www.firstinspires.org</a:t>
            </a:r>
            <a:r>
              <a:rPr lang="en-US" sz="1400" dirty="0"/>
              <a:t>/sites/default/files/uploads/</a:t>
            </a:r>
            <a:r>
              <a:rPr lang="en-US" sz="1400" dirty="0" err="1"/>
              <a:t>resource_library</a:t>
            </a:r>
            <a:r>
              <a:rPr lang="en-US" sz="1400" dirty="0"/>
              <a:t>/</a:t>
            </a:r>
            <a:r>
              <a:rPr lang="en-US" sz="1400" dirty="0" err="1"/>
              <a:t>frc</a:t>
            </a:r>
            <a:r>
              <a:rPr lang="en-US" sz="1400" dirty="0"/>
              <a:t>/registration/event-preference-system-user-</a:t>
            </a:r>
            <a:r>
              <a:rPr lang="en-US" sz="1400" dirty="0" err="1"/>
              <a:t>guide.pdf</a:t>
            </a:r>
            <a:endParaRPr lang="en-US" sz="1400" dirty="0"/>
          </a:p>
        </p:txBody>
      </p:sp>
      <p:sp>
        <p:nvSpPr>
          <p:cNvPr id="4" name="Footer Placeholder 3">
            <a:extLst>
              <a:ext uri="{FF2B5EF4-FFF2-40B4-BE49-F238E27FC236}">
                <a16:creationId xmlns:a16="http://schemas.microsoft.com/office/drawing/2014/main" id="{A01B182F-9740-414A-BEE6-9BF72BE38E8F}"/>
              </a:ext>
            </a:extLst>
          </p:cNvPr>
          <p:cNvSpPr>
            <a:spLocks noGrp="1"/>
          </p:cNvSpPr>
          <p:nvPr>
            <p:ph type="ftr" sz="quarter" idx="11"/>
          </p:nvPr>
        </p:nvSpPr>
        <p:spPr/>
        <p:txBody>
          <a:bodyPr/>
          <a:lstStyle/>
          <a:p>
            <a:r>
              <a:rPr lang="en-US"/>
              <a:t>Copyright 2020 FRCTutorials.com (Last edit 3/4/2020)</a:t>
            </a:r>
            <a:endParaRPr lang="en-US" dirty="0"/>
          </a:p>
        </p:txBody>
      </p:sp>
    </p:spTree>
    <p:extLst>
      <p:ext uri="{BB962C8B-B14F-4D97-AF65-F5344CB8AC3E}">
        <p14:creationId xmlns:p14="http://schemas.microsoft.com/office/powerpoint/2010/main" val="82094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A86D-1AD7-074E-967E-124D341F65A3}"/>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DD96F378-0CA0-E84A-95F8-1792A75135C5}"/>
              </a:ext>
            </a:extLst>
          </p:cNvPr>
          <p:cNvSpPr>
            <a:spLocks noGrp="1"/>
          </p:cNvSpPr>
          <p:nvPr>
            <p:ph idx="1"/>
          </p:nvPr>
        </p:nvSpPr>
        <p:spPr/>
        <p:txBody>
          <a:bodyPr/>
          <a:lstStyle/>
          <a:p>
            <a:r>
              <a:rPr lang="en-US" sz="1600" dirty="0"/>
              <a:t>This lesson was written by FRC 8027 for </a:t>
            </a:r>
            <a:r>
              <a:rPr lang="en-US" sz="1600" dirty="0" err="1"/>
              <a:t>FRCTutorials.com</a:t>
            </a:r>
            <a:endParaRPr lang="en-US" sz="1600" dirty="0"/>
          </a:p>
          <a:p>
            <a:r>
              <a:rPr lang="en-US" sz="1600" dirty="0"/>
              <a:t>You can contact the author at </a:t>
            </a:r>
            <a:r>
              <a:rPr lang="en-US" sz="1600" dirty="0">
                <a:hlinkClick r:id="rId2"/>
              </a:rPr>
              <a:t>team@droidsrobotics.org</a:t>
            </a: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More lessons for FIRST Robotics Competition are available at </a:t>
            </a:r>
            <a:r>
              <a:rPr lang="en-US" sz="1600" err="1"/>
              <a:t>www</a:t>
            </a:r>
            <a:r>
              <a:rPr lang="en-US" sz="1600"/>
              <a:t>.FRCtutorials</a:t>
            </a:r>
            <a:r>
              <a:rPr lang="en-US" sz="1600" dirty="0" err="1"/>
              <a:t>.com</a:t>
            </a:r>
            <a:endParaRPr lang="en-US" sz="1600" dirty="0"/>
          </a:p>
        </p:txBody>
      </p:sp>
      <p:sp>
        <p:nvSpPr>
          <p:cNvPr id="4" name="Footer Placeholder 3">
            <a:extLst>
              <a:ext uri="{FF2B5EF4-FFF2-40B4-BE49-F238E27FC236}">
                <a16:creationId xmlns:a16="http://schemas.microsoft.com/office/drawing/2014/main" id="{16C8BB0A-F4C7-864B-9758-14D28B9A6801}"/>
              </a:ext>
            </a:extLst>
          </p:cNvPr>
          <p:cNvSpPr>
            <a:spLocks noGrp="1"/>
          </p:cNvSpPr>
          <p:nvPr>
            <p:ph type="ftr" sz="quarter" idx="11"/>
          </p:nvPr>
        </p:nvSpPr>
        <p:spPr/>
        <p:txBody>
          <a:bodyPr/>
          <a:lstStyle/>
          <a:p>
            <a:r>
              <a:rPr lang="en-US"/>
              <a:t>Copyright 2020 FRCTutorials.com (Last edit 3/4/2020)</a:t>
            </a:r>
            <a:endParaRPr lang="en-US" dirty="0"/>
          </a:p>
        </p:txBody>
      </p:sp>
      <p:pic>
        <p:nvPicPr>
          <p:cNvPr id="7" name="Picture 6" descr="A close up of a sign&#10;&#10;Description automatically generated">
            <a:extLst>
              <a:ext uri="{FF2B5EF4-FFF2-40B4-BE49-F238E27FC236}">
                <a16:creationId xmlns:a16="http://schemas.microsoft.com/office/drawing/2014/main" id="{AFAC38FE-CC4C-F545-A181-6A296B95CD3D}"/>
              </a:ext>
            </a:extLst>
          </p:cNvPr>
          <p:cNvPicPr>
            <a:picLocks noChangeAspect="1"/>
          </p:cNvPicPr>
          <p:nvPr/>
        </p:nvPicPr>
        <p:blipFill>
          <a:blip r:embed="rId3"/>
          <a:stretch>
            <a:fillRect/>
          </a:stretch>
        </p:blipFill>
        <p:spPr>
          <a:xfrm>
            <a:off x="3027349" y="2210346"/>
            <a:ext cx="3127402" cy="1146714"/>
          </a:xfrm>
          <a:prstGeom prst="rect">
            <a:avLst/>
          </a:prstGeom>
        </p:spPr>
      </p:pic>
      <p:sp>
        <p:nvSpPr>
          <p:cNvPr id="8" name="Rectangle 7">
            <a:extLst>
              <a:ext uri="{FF2B5EF4-FFF2-40B4-BE49-F238E27FC236}">
                <a16:creationId xmlns:a16="http://schemas.microsoft.com/office/drawing/2014/main" id="{91E22156-0A2C-CB44-ABA2-A3A29A0E0156}"/>
              </a:ext>
            </a:extLst>
          </p:cNvPr>
          <p:cNvSpPr>
            <a:spLocks noChangeArrowheads="1"/>
          </p:cNvSpPr>
          <p:nvPr/>
        </p:nvSpPr>
        <p:spPr bwMode="auto">
          <a:xfrm>
            <a:off x="1420566" y="5157859"/>
            <a:ext cx="7464353" cy="430887"/>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This work is licensed under 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 </a:t>
            </a:r>
            <a:r>
              <a:rPr kumimoji="0" lang="en-US" altLang="en-US" sz="1400" b="0" i="0" u="none" strike="noStrike" cap="none" normalizeH="0" baseline="0" dirty="0">
                <a:ln>
                  <a:noFill/>
                </a:ln>
                <a:solidFill>
                  <a:srgbClr val="4374B7"/>
                </a:solidFill>
                <a:effectLst/>
                <a:latin typeface="Helvetica Neue"/>
                <a:hlinkClick r:id="rId4"/>
              </a:rPr>
              <a:t>Creative Commons Attribution-NonCommercial-ShareAlike 4.0 International License</a:t>
            </a:r>
            <a:r>
              <a:rPr kumimoji="0" lang="en-US" altLang="en-US" sz="1400" b="0" i="0" u="none" strike="noStrike" cap="none" normalizeH="0" baseline="0" dirty="0">
                <a:ln>
                  <a:noFill/>
                </a:ln>
                <a:solidFill>
                  <a:srgbClr val="000000"/>
                </a:solidFill>
                <a:effectLst/>
                <a:latin typeface="Helvetica Neue"/>
              </a:rPr>
              <a:t>.</a:t>
            </a:r>
            <a:r>
              <a:rPr kumimoji="0" lang="en-US" altLang="en-US" sz="1100"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rgbClr val="4374B7"/>
              </a:solidFill>
              <a:effectLst/>
              <a:latin typeface="Helvetica Neue"/>
            </a:endParaRPr>
          </a:p>
        </p:txBody>
      </p:sp>
      <p:pic>
        <p:nvPicPr>
          <p:cNvPr id="9" name="Picture 8" descr="Creative Commons License">
            <a:hlinkClick r:id="rId4"/>
            <a:extLst>
              <a:ext uri="{FF2B5EF4-FFF2-40B4-BE49-F238E27FC236}">
                <a16:creationId xmlns:a16="http://schemas.microsoft.com/office/drawing/2014/main" id="{9B4AC847-41B6-B14A-90DD-8FF7558B0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901" y="5219289"/>
            <a:ext cx="949845" cy="3346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6411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9CD4-24AD-C44A-B32B-CFFC453FE892}"/>
              </a:ext>
            </a:extLst>
          </p:cNvPr>
          <p:cNvSpPr>
            <a:spLocks noGrp="1"/>
          </p:cNvSpPr>
          <p:nvPr>
            <p:ph type="title"/>
          </p:nvPr>
        </p:nvSpPr>
        <p:spPr/>
        <p:txBody>
          <a:bodyPr/>
          <a:lstStyle/>
          <a:p>
            <a:r>
              <a:rPr lang="en-US" dirty="0"/>
              <a:t>STEP 1: Pre-Register a Team</a:t>
            </a:r>
          </a:p>
        </p:txBody>
      </p:sp>
      <p:sp>
        <p:nvSpPr>
          <p:cNvPr id="3" name="Content Placeholder 2">
            <a:extLst>
              <a:ext uri="{FF2B5EF4-FFF2-40B4-BE49-F238E27FC236}">
                <a16:creationId xmlns:a16="http://schemas.microsoft.com/office/drawing/2014/main" id="{514CEB50-3954-CE41-A213-65EC34793575}"/>
              </a:ext>
            </a:extLst>
          </p:cNvPr>
          <p:cNvSpPr>
            <a:spLocks noGrp="1"/>
          </p:cNvSpPr>
          <p:nvPr>
            <p:ph idx="1"/>
          </p:nvPr>
        </p:nvSpPr>
        <p:spPr>
          <a:xfrm>
            <a:off x="259080" y="1249680"/>
            <a:ext cx="3855720" cy="5029199"/>
          </a:xfrm>
        </p:spPr>
        <p:txBody>
          <a:bodyPr>
            <a:normAutofit/>
          </a:bodyPr>
          <a:lstStyle/>
          <a:p>
            <a:r>
              <a:rPr lang="en-US" sz="1600" dirty="0"/>
              <a:t>FIRST Registration opens in May on your FIRST Inspires Dashboard (</a:t>
            </a:r>
            <a:r>
              <a:rPr lang="en-US" sz="1600" dirty="0">
                <a:hlinkClick r:id="rId2"/>
              </a:rPr>
              <a:t>https://www.firstinspires.org/</a:t>
            </a:r>
            <a:r>
              <a:rPr lang="en-US" sz="1600" dirty="0"/>
              <a:t>), shortly after World Championships</a:t>
            </a:r>
          </a:p>
          <a:p>
            <a:r>
              <a:rPr lang="en-US" sz="1600" dirty="0"/>
              <a:t>When you register a FIRST Robotics Competition Team, you will be assigned a temporary team number</a:t>
            </a:r>
          </a:p>
          <a:p>
            <a:r>
              <a:rPr lang="en-US" sz="1600" dirty="0"/>
              <a:t>You do not have to pay anything at that time</a:t>
            </a:r>
          </a:p>
          <a:p>
            <a:r>
              <a:rPr lang="en-US" sz="1600" dirty="0"/>
              <a:t>Make sure that your adult coaches complete the Youth Protection (YPP) screening</a:t>
            </a:r>
          </a:p>
        </p:txBody>
      </p:sp>
      <p:sp>
        <p:nvSpPr>
          <p:cNvPr id="4" name="Footer Placeholder 3">
            <a:extLst>
              <a:ext uri="{FF2B5EF4-FFF2-40B4-BE49-F238E27FC236}">
                <a16:creationId xmlns:a16="http://schemas.microsoft.com/office/drawing/2014/main" id="{B5A23AE6-349F-664A-B112-F32DAD943D26}"/>
              </a:ext>
            </a:extLst>
          </p:cNvPr>
          <p:cNvSpPr>
            <a:spLocks noGrp="1"/>
          </p:cNvSpPr>
          <p:nvPr>
            <p:ph type="ftr" sz="quarter" idx="11"/>
          </p:nvPr>
        </p:nvSpPr>
        <p:spPr/>
        <p:txBody>
          <a:bodyPr/>
          <a:lstStyle/>
          <a:p>
            <a:r>
              <a:rPr lang="en-US"/>
              <a:t>Copyright 2020 FRCTutorials.com (Last edit 3/4/2020)</a:t>
            </a:r>
            <a:endParaRPr lang="en-US" dirty="0"/>
          </a:p>
        </p:txBody>
      </p:sp>
      <p:pic>
        <p:nvPicPr>
          <p:cNvPr id="6" name="Picture 5">
            <a:extLst>
              <a:ext uri="{FF2B5EF4-FFF2-40B4-BE49-F238E27FC236}">
                <a16:creationId xmlns:a16="http://schemas.microsoft.com/office/drawing/2014/main" id="{AACACFD9-EB35-054A-B10D-F6F215E0F532}"/>
              </a:ext>
            </a:extLst>
          </p:cNvPr>
          <p:cNvPicPr>
            <a:picLocks noChangeAspect="1"/>
          </p:cNvPicPr>
          <p:nvPr/>
        </p:nvPicPr>
        <p:blipFill>
          <a:blip r:embed="rId3"/>
          <a:stretch>
            <a:fillRect/>
          </a:stretch>
        </p:blipFill>
        <p:spPr>
          <a:xfrm>
            <a:off x="5387933" y="3817937"/>
            <a:ext cx="3535087" cy="2149475"/>
          </a:xfrm>
          <a:prstGeom prst="rect">
            <a:avLst/>
          </a:prstGeom>
        </p:spPr>
      </p:pic>
      <p:pic>
        <p:nvPicPr>
          <p:cNvPr id="7" name="Picture 6">
            <a:extLst>
              <a:ext uri="{FF2B5EF4-FFF2-40B4-BE49-F238E27FC236}">
                <a16:creationId xmlns:a16="http://schemas.microsoft.com/office/drawing/2014/main" id="{E6077E1E-70D2-2C4C-B8E6-E1792B8C6CF7}"/>
              </a:ext>
            </a:extLst>
          </p:cNvPr>
          <p:cNvPicPr>
            <a:picLocks noChangeAspect="1"/>
          </p:cNvPicPr>
          <p:nvPr/>
        </p:nvPicPr>
        <p:blipFill>
          <a:blip r:embed="rId4"/>
          <a:stretch>
            <a:fillRect/>
          </a:stretch>
        </p:blipFill>
        <p:spPr>
          <a:xfrm>
            <a:off x="5532785" y="1474787"/>
            <a:ext cx="3262686" cy="1954213"/>
          </a:xfrm>
          <a:prstGeom prst="rect">
            <a:avLst/>
          </a:prstGeom>
        </p:spPr>
      </p:pic>
      <p:cxnSp>
        <p:nvCxnSpPr>
          <p:cNvPr id="9" name="Straight Arrow Connector 8">
            <a:extLst>
              <a:ext uri="{FF2B5EF4-FFF2-40B4-BE49-F238E27FC236}">
                <a16:creationId xmlns:a16="http://schemas.microsoft.com/office/drawing/2014/main" id="{E843699B-6832-A846-8012-8730AB999B35}"/>
              </a:ext>
            </a:extLst>
          </p:cNvPr>
          <p:cNvCxnSpPr>
            <a:cxnSpLocks/>
          </p:cNvCxnSpPr>
          <p:nvPr/>
        </p:nvCxnSpPr>
        <p:spPr>
          <a:xfrm>
            <a:off x="8663940" y="1279497"/>
            <a:ext cx="0" cy="2435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02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C776-5E78-8842-BAE9-6BA73172DDBB}"/>
              </a:ext>
            </a:extLst>
          </p:cNvPr>
          <p:cNvSpPr>
            <a:spLocks noGrp="1"/>
          </p:cNvSpPr>
          <p:nvPr>
            <p:ph type="title"/>
          </p:nvPr>
        </p:nvSpPr>
        <p:spPr/>
        <p:txBody>
          <a:bodyPr/>
          <a:lstStyle/>
          <a:p>
            <a:r>
              <a:rPr lang="en-US" dirty="0"/>
              <a:t>Step 2: Event Registration</a:t>
            </a:r>
          </a:p>
        </p:txBody>
      </p:sp>
      <p:sp>
        <p:nvSpPr>
          <p:cNvPr id="3" name="Content Placeholder 2">
            <a:extLst>
              <a:ext uri="{FF2B5EF4-FFF2-40B4-BE49-F238E27FC236}">
                <a16:creationId xmlns:a16="http://schemas.microsoft.com/office/drawing/2014/main" id="{B20572BF-9597-6E46-90F5-BCEBBF9EF434}"/>
              </a:ext>
            </a:extLst>
          </p:cNvPr>
          <p:cNvSpPr>
            <a:spLocks noGrp="1"/>
          </p:cNvSpPr>
          <p:nvPr>
            <p:ph idx="1"/>
          </p:nvPr>
        </p:nvSpPr>
        <p:spPr>
          <a:xfrm>
            <a:off x="259080" y="1249680"/>
            <a:ext cx="8663940" cy="3592769"/>
          </a:xfrm>
        </p:spPr>
        <p:txBody>
          <a:bodyPr>
            <a:normAutofit fontScale="40000" lnSpcReduction="20000"/>
          </a:bodyPr>
          <a:lstStyle/>
          <a:p>
            <a:r>
              <a:rPr lang="en-US" sz="4000" dirty="0"/>
              <a:t>In mid-September, teams who have completed the pre-registration process can select events for their first Regional or District event.</a:t>
            </a:r>
          </a:p>
          <a:p>
            <a:r>
              <a:rPr lang="en-US" sz="4000" b="1" dirty="0"/>
              <a:t>You must meet the following criteria:</a:t>
            </a:r>
            <a:endParaRPr lang="en-US" sz="4000" dirty="0"/>
          </a:p>
          <a:p>
            <a:pPr lvl="1"/>
            <a:r>
              <a:rPr lang="en-US" sz="3500" dirty="0"/>
              <a:t>Two adult coaches with completed Dashboard profiles and completed Youth Protection Screenings</a:t>
            </a:r>
          </a:p>
          <a:p>
            <a:pPr lvl="1"/>
            <a:r>
              <a:rPr lang="en-US" sz="3500" dirty="0"/>
              <a:t>Completed Team Profile</a:t>
            </a:r>
          </a:p>
          <a:p>
            <a:r>
              <a:rPr lang="en-US" sz="4000" dirty="0"/>
              <a:t>You do not need to pay for your registration prior to selecting events. Payment is due in mid-November for the first event.</a:t>
            </a:r>
          </a:p>
          <a:p>
            <a:r>
              <a:rPr lang="en-US" sz="4000" dirty="0"/>
              <a:t>You determine the preference order and you can add as many events as you like to your preference list, but will only be assigned to one event in the end</a:t>
            </a:r>
          </a:p>
          <a:p>
            <a:r>
              <a:rPr lang="en-US" sz="4000" dirty="0"/>
              <a:t>Assignments are based on a lottery system. Each team is assigned a random number and then their request is fulfilled from low to high.</a:t>
            </a:r>
          </a:p>
          <a:p>
            <a:r>
              <a:rPr lang="en-US" sz="4000" b="1" dirty="0"/>
              <a:t>[Rookie Tip] </a:t>
            </a:r>
            <a:r>
              <a:rPr lang="en-US" sz="4000" dirty="0"/>
              <a:t>When you are accepted to your first event, a rookie team will get assigned your permanent team number</a:t>
            </a:r>
          </a:p>
          <a:p>
            <a:endParaRPr lang="en-US" dirty="0"/>
          </a:p>
        </p:txBody>
      </p:sp>
      <p:sp>
        <p:nvSpPr>
          <p:cNvPr id="4" name="Footer Placeholder 3">
            <a:extLst>
              <a:ext uri="{FF2B5EF4-FFF2-40B4-BE49-F238E27FC236}">
                <a16:creationId xmlns:a16="http://schemas.microsoft.com/office/drawing/2014/main" id="{80E30EF6-211D-9D47-B49C-2C4AD1AF05EC}"/>
              </a:ext>
            </a:extLst>
          </p:cNvPr>
          <p:cNvSpPr>
            <a:spLocks noGrp="1"/>
          </p:cNvSpPr>
          <p:nvPr>
            <p:ph type="ftr" sz="quarter" idx="11"/>
          </p:nvPr>
        </p:nvSpPr>
        <p:spPr/>
        <p:txBody>
          <a:bodyPr/>
          <a:lstStyle/>
          <a:p>
            <a:r>
              <a:rPr lang="en-US"/>
              <a:t>Copyright 2020 FRCTutorials.com (Last edit 3/4/2020)</a:t>
            </a:r>
            <a:endParaRPr lang="en-US" dirty="0"/>
          </a:p>
        </p:txBody>
      </p:sp>
      <p:pic>
        <p:nvPicPr>
          <p:cNvPr id="6" name="Picture 5">
            <a:extLst>
              <a:ext uri="{FF2B5EF4-FFF2-40B4-BE49-F238E27FC236}">
                <a16:creationId xmlns:a16="http://schemas.microsoft.com/office/drawing/2014/main" id="{16AD5C81-A4B3-404C-A8CA-DB14570D7D66}"/>
              </a:ext>
            </a:extLst>
          </p:cNvPr>
          <p:cNvPicPr>
            <a:picLocks noChangeAspect="1"/>
          </p:cNvPicPr>
          <p:nvPr/>
        </p:nvPicPr>
        <p:blipFill rotWithShape="1">
          <a:blip r:embed="rId2"/>
          <a:srcRect t="13760"/>
          <a:stretch/>
        </p:blipFill>
        <p:spPr>
          <a:xfrm>
            <a:off x="1680293" y="4740849"/>
            <a:ext cx="5783414" cy="1513901"/>
          </a:xfrm>
          <a:prstGeom prst="rect">
            <a:avLst/>
          </a:prstGeom>
        </p:spPr>
      </p:pic>
    </p:spTree>
    <p:extLst>
      <p:ext uri="{BB962C8B-B14F-4D97-AF65-F5344CB8AC3E}">
        <p14:creationId xmlns:p14="http://schemas.microsoft.com/office/powerpoint/2010/main" val="311977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7A5F-5796-6A43-B8CB-F71E52B76207}"/>
              </a:ext>
            </a:extLst>
          </p:cNvPr>
          <p:cNvSpPr>
            <a:spLocks noGrp="1"/>
          </p:cNvSpPr>
          <p:nvPr>
            <p:ph type="title"/>
          </p:nvPr>
        </p:nvSpPr>
        <p:spPr/>
        <p:txBody>
          <a:bodyPr/>
          <a:lstStyle/>
          <a:p>
            <a:r>
              <a:rPr lang="en-US" dirty="0"/>
              <a:t>Step 3: Second Event Registration</a:t>
            </a:r>
          </a:p>
        </p:txBody>
      </p:sp>
      <p:sp>
        <p:nvSpPr>
          <p:cNvPr id="3" name="Content Placeholder 2">
            <a:extLst>
              <a:ext uri="{FF2B5EF4-FFF2-40B4-BE49-F238E27FC236}">
                <a16:creationId xmlns:a16="http://schemas.microsoft.com/office/drawing/2014/main" id="{53AF280F-7F19-6A40-8814-22640739A90A}"/>
              </a:ext>
            </a:extLst>
          </p:cNvPr>
          <p:cNvSpPr>
            <a:spLocks noGrp="1"/>
          </p:cNvSpPr>
          <p:nvPr>
            <p:ph idx="1"/>
          </p:nvPr>
        </p:nvSpPr>
        <p:spPr/>
        <p:txBody>
          <a:bodyPr/>
          <a:lstStyle/>
          <a:p>
            <a:r>
              <a:rPr lang="en-US" sz="1800" dirty="0"/>
              <a:t>Teams who want to attend a second event can register in mid-October</a:t>
            </a:r>
          </a:p>
          <a:p>
            <a:r>
              <a:rPr lang="en-US" sz="1800" dirty="0"/>
              <a:t>The process is the same as the first event</a:t>
            </a:r>
          </a:p>
          <a:p>
            <a:r>
              <a:rPr lang="en-US" sz="1800" dirty="0"/>
              <a:t>However, each team’s request is fulfilled from high to low based on their random number.</a:t>
            </a:r>
          </a:p>
          <a:p>
            <a:r>
              <a:rPr lang="en-US" sz="1800" dirty="0"/>
              <a:t>You do not pay for the event when you register. Payment for this second event is due at the end of January.</a:t>
            </a:r>
          </a:p>
          <a:p>
            <a:r>
              <a:rPr lang="en-US" sz="1800" b="1" dirty="0"/>
              <a:t>[Rookie Tip] </a:t>
            </a:r>
            <a:r>
              <a:rPr lang="en-US" sz="1800" dirty="0"/>
              <a:t>Going to two events can be useful. It gives the students and mentors an opportunity to learn and iterate. However, it does add another $4000 to your budget.</a:t>
            </a:r>
          </a:p>
          <a:p>
            <a:endParaRPr lang="en-US" dirty="0"/>
          </a:p>
        </p:txBody>
      </p:sp>
      <p:sp>
        <p:nvSpPr>
          <p:cNvPr id="4" name="Footer Placeholder 3">
            <a:extLst>
              <a:ext uri="{FF2B5EF4-FFF2-40B4-BE49-F238E27FC236}">
                <a16:creationId xmlns:a16="http://schemas.microsoft.com/office/drawing/2014/main" id="{B9944B54-7E14-2641-A43F-9A9692F70F05}"/>
              </a:ext>
            </a:extLst>
          </p:cNvPr>
          <p:cNvSpPr>
            <a:spLocks noGrp="1"/>
          </p:cNvSpPr>
          <p:nvPr>
            <p:ph type="ftr" sz="quarter" idx="11"/>
          </p:nvPr>
        </p:nvSpPr>
        <p:spPr/>
        <p:txBody>
          <a:bodyPr/>
          <a:lstStyle/>
          <a:p>
            <a:r>
              <a:rPr lang="en-US"/>
              <a:t>Copyright 2020 FRCTutorials.com (Last edit 3/4/2020)</a:t>
            </a:r>
            <a:endParaRPr lang="en-US" dirty="0"/>
          </a:p>
        </p:txBody>
      </p:sp>
    </p:spTree>
    <p:extLst>
      <p:ext uri="{BB962C8B-B14F-4D97-AF65-F5344CB8AC3E}">
        <p14:creationId xmlns:p14="http://schemas.microsoft.com/office/powerpoint/2010/main" val="401740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D432-F29B-0D42-81DC-05EFD866E396}"/>
              </a:ext>
            </a:extLst>
          </p:cNvPr>
          <p:cNvSpPr>
            <a:spLocks noGrp="1"/>
          </p:cNvSpPr>
          <p:nvPr>
            <p:ph type="title"/>
          </p:nvPr>
        </p:nvSpPr>
        <p:spPr/>
        <p:txBody>
          <a:bodyPr/>
          <a:lstStyle/>
          <a:p>
            <a:r>
              <a:rPr lang="en-US" dirty="0"/>
              <a:t>Step 4: Kit and Kickoff Registration</a:t>
            </a:r>
          </a:p>
        </p:txBody>
      </p:sp>
      <p:sp>
        <p:nvSpPr>
          <p:cNvPr id="3" name="Content Placeholder 2">
            <a:extLst>
              <a:ext uri="{FF2B5EF4-FFF2-40B4-BE49-F238E27FC236}">
                <a16:creationId xmlns:a16="http://schemas.microsoft.com/office/drawing/2014/main" id="{35E84510-92C4-A147-B5D6-C5AEE3294300}"/>
              </a:ext>
            </a:extLst>
          </p:cNvPr>
          <p:cNvSpPr>
            <a:spLocks noGrp="1"/>
          </p:cNvSpPr>
          <p:nvPr>
            <p:ph idx="1"/>
          </p:nvPr>
        </p:nvSpPr>
        <p:spPr>
          <a:xfrm>
            <a:off x="259080" y="1249680"/>
            <a:ext cx="5048416" cy="5029199"/>
          </a:xfrm>
        </p:spPr>
        <p:txBody>
          <a:bodyPr>
            <a:normAutofit/>
          </a:bodyPr>
          <a:lstStyle/>
          <a:p>
            <a:r>
              <a:rPr lang="en-US" sz="1800" dirty="0"/>
              <a:t>Teams receive a kit of parts</a:t>
            </a:r>
          </a:p>
          <a:p>
            <a:r>
              <a:rPr lang="en-US" sz="1800" dirty="0"/>
              <a:t>If you attend a local kickoff event, you can arrange to have this kit delivered there for you to collect in person</a:t>
            </a:r>
          </a:p>
          <a:p>
            <a:r>
              <a:rPr lang="en-US" sz="1800" dirty="0"/>
              <a:t>If not, you can arrange to have them shipped to you for a fee</a:t>
            </a:r>
          </a:p>
          <a:p>
            <a:r>
              <a:rPr lang="en-US" sz="1800" dirty="0"/>
              <a:t>This registration also appears on the Dashboard</a:t>
            </a:r>
          </a:p>
        </p:txBody>
      </p:sp>
      <p:sp>
        <p:nvSpPr>
          <p:cNvPr id="4" name="Footer Placeholder 3">
            <a:extLst>
              <a:ext uri="{FF2B5EF4-FFF2-40B4-BE49-F238E27FC236}">
                <a16:creationId xmlns:a16="http://schemas.microsoft.com/office/drawing/2014/main" id="{C66FC0C9-83E9-AF49-AAD0-0CEED2C2407E}"/>
              </a:ext>
            </a:extLst>
          </p:cNvPr>
          <p:cNvSpPr>
            <a:spLocks noGrp="1"/>
          </p:cNvSpPr>
          <p:nvPr>
            <p:ph type="ftr" sz="quarter" idx="11"/>
          </p:nvPr>
        </p:nvSpPr>
        <p:spPr/>
        <p:txBody>
          <a:bodyPr/>
          <a:lstStyle/>
          <a:p>
            <a:r>
              <a:rPr lang="en-US"/>
              <a:t>Copyright 2020 FRCTutorials.com (Last edit 3/4/2020)</a:t>
            </a:r>
            <a:endParaRPr lang="en-US" dirty="0"/>
          </a:p>
        </p:txBody>
      </p:sp>
      <p:pic>
        <p:nvPicPr>
          <p:cNvPr id="6" name="Picture 5">
            <a:extLst>
              <a:ext uri="{FF2B5EF4-FFF2-40B4-BE49-F238E27FC236}">
                <a16:creationId xmlns:a16="http://schemas.microsoft.com/office/drawing/2014/main" id="{20594F3A-C0D1-B94D-B8DC-D1508585DC25}"/>
              </a:ext>
            </a:extLst>
          </p:cNvPr>
          <p:cNvPicPr>
            <a:picLocks noChangeAspect="1"/>
          </p:cNvPicPr>
          <p:nvPr/>
        </p:nvPicPr>
        <p:blipFill>
          <a:blip r:embed="rId2"/>
          <a:stretch>
            <a:fillRect/>
          </a:stretch>
        </p:blipFill>
        <p:spPr>
          <a:xfrm>
            <a:off x="5425440" y="1398103"/>
            <a:ext cx="3238500" cy="2590800"/>
          </a:xfrm>
          <a:prstGeom prst="rect">
            <a:avLst/>
          </a:prstGeom>
        </p:spPr>
      </p:pic>
      <p:cxnSp>
        <p:nvCxnSpPr>
          <p:cNvPr id="8" name="Straight Arrow Connector 7">
            <a:extLst>
              <a:ext uri="{FF2B5EF4-FFF2-40B4-BE49-F238E27FC236}">
                <a16:creationId xmlns:a16="http://schemas.microsoft.com/office/drawing/2014/main" id="{54599D5B-DA2B-0443-99D7-97A5C9660BB5}"/>
              </a:ext>
            </a:extLst>
          </p:cNvPr>
          <p:cNvCxnSpPr/>
          <p:nvPr/>
        </p:nvCxnSpPr>
        <p:spPr>
          <a:xfrm flipV="1">
            <a:off x="5476461" y="3597965"/>
            <a:ext cx="596348" cy="596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689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C239-D6F6-E84A-B0D8-C483ACCC5CAC}"/>
              </a:ext>
            </a:extLst>
          </p:cNvPr>
          <p:cNvSpPr>
            <a:spLocks noGrp="1"/>
          </p:cNvSpPr>
          <p:nvPr>
            <p:ph type="title"/>
          </p:nvPr>
        </p:nvSpPr>
        <p:spPr/>
        <p:txBody>
          <a:bodyPr/>
          <a:lstStyle/>
          <a:p>
            <a:r>
              <a:rPr lang="en-US" dirty="0"/>
              <a:t>About the Kit of Parts</a:t>
            </a:r>
          </a:p>
        </p:txBody>
      </p:sp>
      <p:sp>
        <p:nvSpPr>
          <p:cNvPr id="3" name="Content Placeholder 2">
            <a:extLst>
              <a:ext uri="{FF2B5EF4-FFF2-40B4-BE49-F238E27FC236}">
                <a16:creationId xmlns:a16="http://schemas.microsoft.com/office/drawing/2014/main" id="{F9E05822-5415-B247-BA64-BC881A79CCD0}"/>
              </a:ext>
            </a:extLst>
          </p:cNvPr>
          <p:cNvSpPr>
            <a:spLocks noGrp="1"/>
          </p:cNvSpPr>
          <p:nvPr>
            <p:ph idx="1"/>
          </p:nvPr>
        </p:nvSpPr>
        <p:spPr>
          <a:xfrm>
            <a:off x="259080" y="1249680"/>
            <a:ext cx="4760181" cy="5029199"/>
          </a:xfrm>
        </p:spPr>
        <p:txBody>
          <a:bodyPr>
            <a:normAutofit fontScale="77500" lnSpcReduction="20000"/>
          </a:bodyPr>
          <a:lstStyle/>
          <a:p>
            <a:r>
              <a:rPr lang="en-US" dirty="0"/>
              <a:t>Veterans may opt out of getting kit of parts drive base in exchange for Andy Mark credits. The deadline is usually early October.</a:t>
            </a:r>
          </a:p>
          <a:p>
            <a:r>
              <a:rPr lang="en-US" b="1" dirty="0"/>
              <a:t>[Rookie Tip] </a:t>
            </a:r>
            <a:r>
              <a:rPr lang="en-US" dirty="0"/>
              <a:t>Rookies receive more material materials with their kit of parts (e.g. electronics, laptop) than a veteran team. Hence, your first event registration cost is $1000 more than a veteran team.</a:t>
            </a:r>
          </a:p>
          <a:p>
            <a:r>
              <a:rPr lang="en-US" b="1" dirty="0"/>
              <a:t>[Rookie Tip] </a:t>
            </a:r>
            <a:r>
              <a:rPr lang="en-US" dirty="0"/>
              <a:t>Take a look at past years’ kit of parts to get an idea about what you will receive as part of registration. Some details vary from year to year but this will help you budget and avoid duplicate purchases. (e.g. </a:t>
            </a:r>
            <a:r>
              <a:rPr lang="en-US" dirty="0">
                <a:hlinkClick r:id="rId2"/>
              </a:rPr>
              <a:t>https://www.firstinspires.org/sites/default/files/uploads/resource_library/frc/game-and-season-info/archive/2019/2019-kop.pdf</a:t>
            </a:r>
            <a:r>
              <a:rPr lang="en-US" dirty="0"/>
              <a:t>).</a:t>
            </a:r>
          </a:p>
          <a:p>
            <a:r>
              <a:rPr lang="en-US" dirty="0"/>
              <a:t>Teams should also see the lesson on FIRST Choice to plan on what equipment is available as part of registration. </a:t>
            </a:r>
          </a:p>
          <a:p>
            <a:endParaRPr lang="en-US" dirty="0"/>
          </a:p>
        </p:txBody>
      </p:sp>
      <p:sp>
        <p:nvSpPr>
          <p:cNvPr id="4" name="Footer Placeholder 3">
            <a:extLst>
              <a:ext uri="{FF2B5EF4-FFF2-40B4-BE49-F238E27FC236}">
                <a16:creationId xmlns:a16="http://schemas.microsoft.com/office/drawing/2014/main" id="{60768664-5F2D-B945-A156-A4939DA564F6}"/>
              </a:ext>
            </a:extLst>
          </p:cNvPr>
          <p:cNvSpPr>
            <a:spLocks noGrp="1"/>
          </p:cNvSpPr>
          <p:nvPr>
            <p:ph type="ftr" sz="quarter" idx="11"/>
          </p:nvPr>
        </p:nvSpPr>
        <p:spPr/>
        <p:txBody>
          <a:bodyPr/>
          <a:lstStyle/>
          <a:p>
            <a:r>
              <a:rPr lang="en-US"/>
              <a:t>Copyright 2020 FRCTutorials.com (Last edit 3/4/2020)</a:t>
            </a:r>
            <a:endParaRPr lang="en-US" dirty="0"/>
          </a:p>
        </p:txBody>
      </p:sp>
      <p:pic>
        <p:nvPicPr>
          <p:cNvPr id="7" name="Picture 6" descr="A picture containing indoor, person, table, window&#10;&#10;Description automatically generated">
            <a:extLst>
              <a:ext uri="{FF2B5EF4-FFF2-40B4-BE49-F238E27FC236}">
                <a16:creationId xmlns:a16="http://schemas.microsoft.com/office/drawing/2014/main" id="{C1EE9930-5577-CD43-AE01-6389A051900A}"/>
              </a:ext>
            </a:extLst>
          </p:cNvPr>
          <p:cNvPicPr>
            <a:picLocks noChangeAspect="1"/>
          </p:cNvPicPr>
          <p:nvPr/>
        </p:nvPicPr>
        <p:blipFill>
          <a:blip r:embed="rId3"/>
          <a:stretch>
            <a:fillRect/>
          </a:stretch>
        </p:blipFill>
        <p:spPr>
          <a:xfrm>
            <a:off x="5151782" y="1630017"/>
            <a:ext cx="3604591" cy="2703443"/>
          </a:xfrm>
          <a:prstGeom prst="rect">
            <a:avLst/>
          </a:prstGeom>
        </p:spPr>
      </p:pic>
    </p:spTree>
    <p:extLst>
      <p:ext uri="{BB962C8B-B14F-4D97-AF65-F5344CB8AC3E}">
        <p14:creationId xmlns:p14="http://schemas.microsoft.com/office/powerpoint/2010/main" val="233919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A934-CE78-464F-A52C-DCF2E095E982}"/>
              </a:ext>
            </a:extLst>
          </p:cNvPr>
          <p:cNvSpPr>
            <a:spLocks noGrp="1"/>
          </p:cNvSpPr>
          <p:nvPr>
            <p:ph type="title"/>
          </p:nvPr>
        </p:nvSpPr>
        <p:spPr/>
        <p:txBody>
          <a:bodyPr/>
          <a:lstStyle/>
          <a:p>
            <a:r>
              <a:rPr lang="en-US" dirty="0"/>
              <a:t>Step 5: Unrestricted Event Registration</a:t>
            </a:r>
          </a:p>
        </p:txBody>
      </p:sp>
      <p:sp>
        <p:nvSpPr>
          <p:cNvPr id="3" name="Content Placeholder 2">
            <a:extLst>
              <a:ext uri="{FF2B5EF4-FFF2-40B4-BE49-F238E27FC236}">
                <a16:creationId xmlns:a16="http://schemas.microsoft.com/office/drawing/2014/main" id="{C6441C7F-946C-5342-BD35-595A358F4545}"/>
              </a:ext>
            </a:extLst>
          </p:cNvPr>
          <p:cNvSpPr>
            <a:spLocks noGrp="1"/>
          </p:cNvSpPr>
          <p:nvPr>
            <p:ph idx="1"/>
          </p:nvPr>
        </p:nvSpPr>
        <p:spPr/>
        <p:txBody>
          <a:bodyPr>
            <a:normAutofit/>
          </a:bodyPr>
          <a:lstStyle/>
          <a:p>
            <a:r>
              <a:rPr lang="en-US" sz="1800" dirty="0"/>
              <a:t>Once all teams have had a chance to register, the system opens up for additional events at the end of October</a:t>
            </a:r>
          </a:p>
        </p:txBody>
      </p:sp>
      <p:sp>
        <p:nvSpPr>
          <p:cNvPr id="4" name="Footer Placeholder 3">
            <a:extLst>
              <a:ext uri="{FF2B5EF4-FFF2-40B4-BE49-F238E27FC236}">
                <a16:creationId xmlns:a16="http://schemas.microsoft.com/office/drawing/2014/main" id="{9688E2FA-AE24-6648-9F7D-0AA271C876EB}"/>
              </a:ext>
            </a:extLst>
          </p:cNvPr>
          <p:cNvSpPr>
            <a:spLocks noGrp="1"/>
          </p:cNvSpPr>
          <p:nvPr>
            <p:ph type="ftr" sz="quarter" idx="11"/>
          </p:nvPr>
        </p:nvSpPr>
        <p:spPr/>
        <p:txBody>
          <a:bodyPr/>
          <a:lstStyle/>
          <a:p>
            <a:r>
              <a:rPr lang="en-US"/>
              <a:t>Copyright 2020 FRCTutorials.com (Last edit 3/4/2020)</a:t>
            </a:r>
            <a:endParaRPr lang="en-US" dirty="0"/>
          </a:p>
        </p:txBody>
      </p:sp>
    </p:spTree>
    <p:extLst>
      <p:ext uri="{BB962C8B-B14F-4D97-AF65-F5344CB8AC3E}">
        <p14:creationId xmlns:p14="http://schemas.microsoft.com/office/powerpoint/2010/main" val="340052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D40C-789A-1E4C-B009-02C69380BD10}"/>
              </a:ext>
            </a:extLst>
          </p:cNvPr>
          <p:cNvSpPr>
            <a:spLocks noGrp="1"/>
          </p:cNvSpPr>
          <p:nvPr>
            <p:ph type="title"/>
          </p:nvPr>
        </p:nvSpPr>
        <p:spPr/>
        <p:txBody>
          <a:bodyPr/>
          <a:lstStyle/>
          <a:p>
            <a:r>
              <a:rPr lang="en-US" dirty="0"/>
              <a:t>Step 6: World Championship Registration</a:t>
            </a:r>
          </a:p>
        </p:txBody>
      </p:sp>
      <p:sp>
        <p:nvSpPr>
          <p:cNvPr id="3" name="Content Placeholder 2">
            <a:extLst>
              <a:ext uri="{FF2B5EF4-FFF2-40B4-BE49-F238E27FC236}">
                <a16:creationId xmlns:a16="http://schemas.microsoft.com/office/drawing/2014/main" id="{CF303A54-9950-7940-82CB-C72ACFB3ABA2}"/>
              </a:ext>
            </a:extLst>
          </p:cNvPr>
          <p:cNvSpPr>
            <a:spLocks noGrp="1"/>
          </p:cNvSpPr>
          <p:nvPr>
            <p:ph idx="1"/>
          </p:nvPr>
        </p:nvSpPr>
        <p:spPr/>
        <p:txBody>
          <a:bodyPr>
            <a:normAutofit/>
          </a:bodyPr>
          <a:lstStyle/>
          <a:p>
            <a:r>
              <a:rPr lang="en-US" sz="2000" dirty="0"/>
              <a:t>If your team qualifies for World Championships, you will receive an email within a few days of the completion of your event.</a:t>
            </a:r>
          </a:p>
          <a:p>
            <a:r>
              <a:rPr lang="en-US" sz="2000" dirty="0"/>
              <a:t>You have to register and make payment arrangements within 2 days.</a:t>
            </a:r>
          </a:p>
        </p:txBody>
      </p:sp>
      <p:sp>
        <p:nvSpPr>
          <p:cNvPr id="4" name="Footer Placeholder 3">
            <a:extLst>
              <a:ext uri="{FF2B5EF4-FFF2-40B4-BE49-F238E27FC236}">
                <a16:creationId xmlns:a16="http://schemas.microsoft.com/office/drawing/2014/main" id="{3C29E509-547D-5649-B66D-7C2A42E132DA}"/>
              </a:ext>
            </a:extLst>
          </p:cNvPr>
          <p:cNvSpPr>
            <a:spLocks noGrp="1"/>
          </p:cNvSpPr>
          <p:nvPr>
            <p:ph type="ftr" sz="quarter" idx="11"/>
          </p:nvPr>
        </p:nvSpPr>
        <p:spPr/>
        <p:txBody>
          <a:bodyPr/>
          <a:lstStyle/>
          <a:p>
            <a:r>
              <a:rPr lang="en-US"/>
              <a:t>Copyright 2020 FRCTutorials.com (Last edit 3/4/2020)</a:t>
            </a:r>
            <a:endParaRPr lang="en-US" dirty="0"/>
          </a:p>
        </p:txBody>
      </p:sp>
    </p:spTree>
    <p:extLst>
      <p:ext uri="{BB962C8B-B14F-4D97-AF65-F5344CB8AC3E}">
        <p14:creationId xmlns:p14="http://schemas.microsoft.com/office/powerpoint/2010/main" val="276083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3426-8BB9-C34A-B571-067EB903ED2A}"/>
              </a:ext>
            </a:extLst>
          </p:cNvPr>
          <p:cNvSpPr>
            <a:spLocks noGrp="1"/>
          </p:cNvSpPr>
          <p:nvPr>
            <p:ph type="title"/>
          </p:nvPr>
        </p:nvSpPr>
        <p:spPr/>
        <p:txBody>
          <a:bodyPr/>
          <a:lstStyle/>
          <a:p>
            <a:r>
              <a:rPr lang="en-US" dirty="0"/>
              <a:t>Costs</a:t>
            </a:r>
          </a:p>
        </p:txBody>
      </p:sp>
      <p:sp>
        <p:nvSpPr>
          <p:cNvPr id="3" name="Content Placeholder 2">
            <a:extLst>
              <a:ext uri="{FF2B5EF4-FFF2-40B4-BE49-F238E27FC236}">
                <a16:creationId xmlns:a16="http://schemas.microsoft.com/office/drawing/2014/main" id="{59F8C94C-A507-3C42-9EA2-CF2741AA7960}"/>
              </a:ext>
            </a:extLst>
          </p:cNvPr>
          <p:cNvSpPr>
            <a:spLocks noGrp="1"/>
          </p:cNvSpPr>
          <p:nvPr>
            <p:ph idx="1"/>
          </p:nvPr>
        </p:nvSpPr>
        <p:spPr/>
        <p:txBody>
          <a:bodyPr>
            <a:normAutofit/>
          </a:bodyPr>
          <a:lstStyle/>
          <a:p>
            <a:r>
              <a:rPr lang="en-US" sz="2000" dirty="0"/>
              <a:t>Costs vary depending on if you compete in a Regional or in a District</a:t>
            </a:r>
          </a:p>
          <a:p>
            <a:r>
              <a:rPr lang="en-US" sz="2000" dirty="0"/>
              <a:t>There are also variations by District</a:t>
            </a:r>
          </a:p>
          <a:p>
            <a:r>
              <a:rPr lang="en-US" sz="2000" dirty="0"/>
              <a:t>Pricing Information and Payment Deadlines are available here: </a:t>
            </a:r>
            <a:r>
              <a:rPr lang="en-US" sz="2000" dirty="0">
                <a:hlinkClick r:id="rId2"/>
              </a:rPr>
              <a:t>https://www.firstinspires.org/robotics/frc/pricing-and-payment</a:t>
            </a:r>
            <a:endParaRPr lang="en-US" sz="2000" dirty="0"/>
          </a:p>
        </p:txBody>
      </p:sp>
      <p:sp>
        <p:nvSpPr>
          <p:cNvPr id="4" name="Footer Placeholder 3">
            <a:extLst>
              <a:ext uri="{FF2B5EF4-FFF2-40B4-BE49-F238E27FC236}">
                <a16:creationId xmlns:a16="http://schemas.microsoft.com/office/drawing/2014/main" id="{ECFA060D-047C-C041-B380-453D7E73F3E9}"/>
              </a:ext>
            </a:extLst>
          </p:cNvPr>
          <p:cNvSpPr>
            <a:spLocks noGrp="1"/>
          </p:cNvSpPr>
          <p:nvPr>
            <p:ph type="ftr" sz="quarter" idx="11"/>
          </p:nvPr>
        </p:nvSpPr>
        <p:spPr/>
        <p:txBody>
          <a:bodyPr/>
          <a:lstStyle/>
          <a:p>
            <a:r>
              <a:rPr lang="en-US"/>
              <a:t>Copyright 2020 FRCTutorials.com (Last edit 3/4/2020)</a:t>
            </a:r>
            <a:endParaRPr lang="en-US" dirty="0"/>
          </a:p>
        </p:txBody>
      </p:sp>
    </p:spTree>
    <p:extLst>
      <p:ext uri="{BB962C8B-B14F-4D97-AF65-F5344CB8AC3E}">
        <p14:creationId xmlns:p14="http://schemas.microsoft.com/office/powerpoint/2010/main" val="2260521903"/>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897</Words>
  <Application>Microsoft Macintosh PowerPoint</Application>
  <PresentationFormat>On-screen Show (4:3)</PresentationFormat>
  <Paragraphs>71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Elephant</vt:lpstr>
      <vt:lpstr>Helvetica Neue</vt:lpstr>
      <vt:lpstr>BrushVTI</vt:lpstr>
      <vt:lpstr>Registration</vt:lpstr>
      <vt:lpstr>STEP 1: Pre-Register a Team</vt:lpstr>
      <vt:lpstr>Step 2: Event Registration</vt:lpstr>
      <vt:lpstr>Step 3: Second Event Registration</vt:lpstr>
      <vt:lpstr>Step 4: Kit and Kickoff Registration</vt:lpstr>
      <vt:lpstr>About the Kit of Parts</vt:lpstr>
      <vt:lpstr>Step 5: Unrestricted Event Registration</vt:lpstr>
      <vt:lpstr>Step 6: World Championship Registration</vt:lpstr>
      <vt:lpstr>Costs</vt:lpstr>
      <vt:lpstr>Useful Links </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Grants</dc:title>
  <dc:creator>Srinivasan Seshan</dc:creator>
  <cp:lastModifiedBy>Srinivasan Seshan</cp:lastModifiedBy>
  <cp:revision>17</cp:revision>
  <dcterms:created xsi:type="dcterms:W3CDTF">2020-03-03T17:05:41Z</dcterms:created>
  <dcterms:modified xsi:type="dcterms:W3CDTF">2020-03-04T13:58:19Z</dcterms:modified>
</cp:coreProperties>
</file>