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77"/>
    <p:restoredTop sz="94694"/>
  </p:normalViewPr>
  <p:slideViewPr>
    <p:cSldViewPr snapToGrid="0" snapToObjects="1">
      <p:cViewPr varScale="1">
        <p:scale>
          <a:sx n="93" d="100"/>
          <a:sy n="93" d="100"/>
        </p:scale>
        <p:origin x="216" y="1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05D45-2BCB-7D45-A4DC-3AF42B1AEA7C}" type="datetimeFigureOut">
              <a:rPr lang="en-US" smtClean="0"/>
              <a:t>6/19/20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2E23-AAD2-3D4F-B193-31CA6C6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1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8bf3cf1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8bf3cf1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98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8bf3cf10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8bf3cf10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365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8d73cc9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8d73cc9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5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0cdb098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0cdb098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00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0cdb0985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0cdb0985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155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0cdb0985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0cdb0985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09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8dea927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8dea927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13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8d73cc95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8d73cc95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07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26393-673A-9F45-A93F-08C02838E75E}" type="datetime1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6/19/2020)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B0FB3-19DE-6D4D-AA97-5567925F8D85}" type="datetime1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6/19/2020)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6CF9-D5FE-2745-82F2-3A1EF69A3CE2}" type="datetime1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6/19/2020)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3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D813F-AC0D-354E-B471-0544C47D31FD}" type="datetime1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6/19/2020)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6878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480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DD173C-F8BB-684F-9942-08F085C16D98}" type="datetime1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100"/>
            </a:lvl1pPr>
          </a:lstStyle>
          <a:p>
            <a:r>
              <a:rPr lang="en-US"/>
              <a:t>Copyright 2020 FRCTutorials.com (Last edit 6/19/2020)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E1D286-BD58-E34D-A64E-F2667F55E783}" type="datetime1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6/19/2020)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3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81CF52-AD31-FB43-87E7-C0D31D2857EB}" type="datetime1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6/19/2020)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C0100-97C5-8349-A6D0-A3B8926736D1}" type="datetime1">
              <a:rPr lang="en-US" smtClean="0"/>
              <a:t>6/19/20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6/19/2020)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7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C3AF91-3340-5B4B-9C2C-022B4710808A}" type="datetime1">
              <a:rPr lang="en-US" smtClean="0"/>
              <a:t>6/19/20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6/19/2020)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4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904B7-8110-5247-8F91-EC77F7057D18}" type="datetime1">
              <a:rPr lang="en-US" smtClean="0"/>
              <a:t>6/19/20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6/19/2020)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28F042-C8E5-3C47-8895-14F74AE85A07}" type="datetime1">
              <a:rPr lang="en-US" smtClean="0"/>
              <a:t>6/19/20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6/19/2020)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4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CA033-3CB3-314C-84BB-5D802B8DE83B}" type="datetime1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Copyright 2020 FRCTutorials.com (Last edit 6/19/2020)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0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36526"/>
            <a:ext cx="8747760" cy="83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1074420"/>
            <a:ext cx="8747760" cy="518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64380" y="6365240"/>
            <a:ext cx="95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4402C-D396-154D-80D6-6C606493F760}" type="datetime1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3512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2020 FRCTutorials.com (Last edit 6/19/2020)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6780" y="6369049"/>
            <a:ext cx="411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1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3" r:id="rId11"/>
    <p:sldLayoutId id="2147483674" r:id="rId12"/>
    <p:sldLayoutId id="2147483685" r:id="rId13"/>
    <p:sldLayoutId id="2147483686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team@droidsrobotics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DC40C0-E1A7-4F68-ACE9-8D5E7B1F3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66B69-4C0B-443D-9422-FEE42F1CA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BE0A882E-BEF2-4019-8A28-318E0E2FB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55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560655 w 12192000"/>
              <a:gd name="connsiteY3" fmla="*/ 6858000 h 6858000"/>
              <a:gd name="connsiteX4" fmla="*/ 11572884 w 12192000"/>
              <a:gd name="connsiteY4" fmla="*/ 6759738 h 6858000"/>
              <a:gd name="connsiteX5" fmla="*/ 11812292 w 12192000"/>
              <a:gd name="connsiteY5" fmla="*/ 6532282 h 6858000"/>
              <a:gd name="connsiteX6" fmla="*/ 11956995 w 12192000"/>
              <a:gd name="connsiteY6" fmla="*/ 6386992 h 6858000"/>
              <a:gd name="connsiteX7" fmla="*/ 11801234 w 12192000"/>
              <a:gd name="connsiteY7" fmla="*/ 6284788 h 6858000"/>
              <a:gd name="connsiteX8" fmla="*/ 11856520 w 12192000"/>
              <a:gd name="connsiteY8" fmla="*/ 6193604 h 6858000"/>
              <a:gd name="connsiteX9" fmla="*/ 11722875 w 12192000"/>
              <a:gd name="connsiteY9" fmla="*/ 5956630 h 6858000"/>
              <a:gd name="connsiteX10" fmla="*/ 11763258 w 12192000"/>
              <a:gd name="connsiteY10" fmla="*/ 5635988 h 6858000"/>
              <a:gd name="connsiteX11" fmla="*/ 11706050 w 12192000"/>
              <a:gd name="connsiteY11" fmla="*/ 5351418 h 6858000"/>
              <a:gd name="connsiteX12" fmla="*/ 11697876 w 12192000"/>
              <a:gd name="connsiteY12" fmla="*/ 4763241 h 6858000"/>
              <a:gd name="connsiteX13" fmla="*/ 11776236 w 12192000"/>
              <a:gd name="connsiteY13" fmla="*/ 4730675 h 6858000"/>
              <a:gd name="connsiteX14" fmla="*/ 11868540 w 12192000"/>
              <a:gd name="connsiteY14" fmla="*/ 4584884 h 6858000"/>
              <a:gd name="connsiteX15" fmla="*/ 11898825 w 12192000"/>
              <a:gd name="connsiteY15" fmla="*/ 4517749 h 6858000"/>
              <a:gd name="connsiteX16" fmla="*/ 11897864 w 12192000"/>
              <a:gd name="connsiteY16" fmla="*/ 4375464 h 6858000"/>
              <a:gd name="connsiteX17" fmla="*/ 11854116 w 12192000"/>
              <a:gd name="connsiteY17" fmla="*/ 4311838 h 6858000"/>
              <a:gd name="connsiteX18" fmla="*/ 11901709 w 12192000"/>
              <a:gd name="connsiteY18" fmla="*/ 4203620 h 6858000"/>
              <a:gd name="connsiteX19" fmla="*/ 11974782 w 12192000"/>
              <a:gd name="connsiteY19" fmla="*/ 4114442 h 6858000"/>
              <a:gd name="connsiteX20" fmla="*/ 11932476 w 12192000"/>
              <a:gd name="connsiteY20" fmla="*/ 4024762 h 6858000"/>
              <a:gd name="connsiteX21" fmla="*/ 11885365 w 12192000"/>
              <a:gd name="connsiteY21" fmla="*/ 3939592 h 6858000"/>
              <a:gd name="connsiteX22" fmla="*/ 11751719 w 12192000"/>
              <a:gd name="connsiteY22" fmla="*/ 3749211 h 6858000"/>
              <a:gd name="connsiteX23" fmla="*/ 11513754 w 12192000"/>
              <a:gd name="connsiteY23" fmla="*/ 3604420 h 6858000"/>
              <a:gd name="connsiteX24" fmla="*/ 11220504 w 12192000"/>
              <a:gd name="connsiteY24" fmla="*/ 3488188 h 6858000"/>
              <a:gd name="connsiteX25" fmla="*/ 11312805 w 12192000"/>
              <a:gd name="connsiteY25" fmla="*/ 3414541 h 6858000"/>
              <a:gd name="connsiteX26" fmla="*/ 10805146 w 12192000"/>
              <a:gd name="connsiteY26" fmla="*/ 3277767 h 6858000"/>
              <a:gd name="connsiteX27" fmla="*/ 11234926 w 12192000"/>
              <a:gd name="connsiteY27" fmla="*/ 3203117 h 6858000"/>
              <a:gd name="connsiteX28" fmla="*/ 11204640 w 12192000"/>
              <a:gd name="connsiteY28" fmla="*/ 3174060 h 6858000"/>
              <a:gd name="connsiteX29" fmla="*/ 11174834 w 12192000"/>
              <a:gd name="connsiteY29" fmla="*/ 3143498 h 6858000"/>
              <a:gd name="connsiteX30" fmla="*/ 11400780 w 12192000"/>
              <a:gd name="connsiteY30" fmla="*/ 3099410 h 6858000"/>
              <a:gd name="connsiteX31" fmla="*/ 11297902 w 12192000"/>
              <a:gd name="connsiteY31" fmla="*/ 3041793 h 6858000"/>
              <a:gd name="connsiteX32" fmla="*/ 11485870 w 12192000"/>
              <a:gd name="connsiteY32" fmla="*/ 3021253 h 6858000"/>
              <a:gd name="connsiteX33" fmla="*/ 11513754 w 12192000"/>
              <a:gd name="connsiteY33" fmla="*/ 2944098 h 6858000"/>
              <a:gd name="connsiteX34" fmla="*/ 11405107 w 12192000"/>
              <a:gd name="connsiteY34" fmla="*/ 2906523 h 6858000"/>
              <a:gd name="connsiteX35" fmla="*/ 10572950 w 12192000"/>
              <a:gd name="connsiteY35" fmla="*/ 2803317 h 6858000"/>
              <a:gd name="connsiteX36" fmla="*/ 9205250 w 12192000"/>
              <a:gd name="connsiteY36" fmla="*/ 2778767 h 6858000"/>
              <a:gd name="connsiteX37" fmla="*/ 8579578 w 12192000"/>
              <a:gd name="connsiteY37" fmla="*/ 2759181 h 6858000"/>
              <a:gd name="connsiteX38" fmla="*/ 8370208 w 12192000"/>
              <a:gd name="connsiteY38" fmla="*/ 2759730 h 6858000"/>
              <a:gd name="connsiteX39" fmla="*/ 7470748 w 12192000"/>
              <a:gd name="connsiteY39" fmla="*/ 2819849 h 6858000"/>
              <a:gd name="connsiteX40" fmla="*/ 7001547 w 12192000"/>
              <a:gd name="connsiteY40" fmla="*/ 2861432 h 6858000"/>
              <a:gd name="connsiteX41" fmla="*/ 6295343 w 12192000"/>
              <a:gd name="connsiteY41" fmla="*/ 2988688 h 6858000"/>
              <a:gd name="connsiteX42" fmla="*/ 6075166 w 12192000"/>
              <a:gd name="connsiteY42" fmla="*/ 3078367 h 6858000"/>
              <a:gd name="connsiteX43" fmla="*/ 5859314 w 12192000"/>
              <a:gd name="connsiteY43" fmla="*/ 3139490 h 6858000"/>
              <a:gd name="connsiteX44" fmla="*/ 5800183 w 12192000"/>
              <a:gd name="connsiteY44" fmla="*/ 3195101 h 6858000"/>
              <a:gd name="connsiteX45" fmla="*/ 5882870 w 12192000"/>
              <a:gd name="connsiteY45" fmla="*/ 3252215 h 6858000"/>
              <a:gd name="connsiteX46" fmla="*/ 6232848 w 12192000"/>
              <a:gd name="connsiteY46" fmla="*/ 3274760 h 6858000"/>
              <a:gd name="connsiteX47" fmla="*/ 5911715 w 12192000"/>
              <a:gd name="connsiteY47" fmla="*/ 3347407 h 6858000"/>
              <a:gd name="connsiteX48" fmla="*/ 6384279 w 12192000"/>
              <a:gd name="connsiteY48" fmla="*/ 3312836 h 6858000"/>
              <a:gd name="connsiteX49" fmla="*/ 6526097 w 12192000"/>
              <a:gd name="connsiteY49" fmla="*/ 3325362 h 6858000"/>
              <a:gd name="connsiteX50" fmla="*/ 6403028 w 12192000"/>
              <a:gd name="connsiteY50" fmla="*/ 3383478 h 6858000"/>
              <a:gd name="connsiteX51" fmla="*/ 5767013 w 12192000"/>
              <a:gd name="connsiteY51" fmla="*/ 3500713 h 6858000"/>
              <a:gd name="connsiteX52" fmla="*/ 5706920 w 12192000"/>
              <a:gd name="connsiteY52" fmla="*/ 3511233 h 6858000"/>
              <a:gd name="connsiteX53" fmla="*/ 5310793 w 12192000"/>
              <a:gd name="connsiteY53" fmla="*/ 3677066 h 6858000"/>
              <a:gd name="connsiteX54" fmla="*/ 5548276 w 12192000"/>
              <a:gd name="connsiteY54" fmla="*/ 3660533 h 6858000"/>
              <a:gd name="connsiteX55" fmla="*/ 5293005 w 12192000"/>
              <a:gd name="connsiteY55" fmla="*/ 3765743 h 6858000"/>
              <a:gd name="connsiteX56" fmla="*/ 4983410 w 12192000"/>
              <a:gd name="connsiteY56" fmla="*/ 3883981 h 6858000"/>
              <a:gd name="connsiteX57" fmla="*/ 4674775 w 12192000"/>
              <a:gd name="connsiteY57" fmla="*/ 4068850 h 6858000"/>
              <a:gd name="connsiteX58" fmla="*/ 4453155 w 12192000"/>
              <a:gd name="connsiteY58" fmla="*/ 4163539 h 6858000"/>
              <a:gd name="connsiteX59" fmla="*/ 4492095 w 12192000"/>
              <a:gd name="connsiteY59" fmla="*/ 4237188 h 6858000"/>
              <a:gd name="connsiteX60" fmla="*/ 4464213 w 12192000"/>
              <a:gd name="connsiteY60" fmla="*/ 4318851 h 6858000"/>
              <a:gd name="connsiteX61" fmla="*/ 4857456 w 12192000"/>
              <a:gd name="connsiteY61" fmla="*/ 4241696 h 6858000"/>
              <a:gd name="connsiteX62" fmla="*/ 4713234 w 12192000"/>
              <a:gd name="connsiteY62" fmla="*/ 4295303 h 6858000"/>
              <a:gd name="connsiteX63" fmla="*/ 4656026 w 12192000"/>
              <a:gd name="connsiteY63" fmla="*/ 4348410 h 6858000"/>
              <a:gd name="connsiteX64" fmla="*/ 4718523 w 12192000"/>
              <a:gd name="connsiteY64" fmla="*/ 4368951 h 6858000"/>
              <a:gd name="connsiteX65" fmla="*/ 4989178 w 12192000"/>
              <a:gd name="connsiteY65" fmla="*/ 4420054 h 6858000"/>
              <a:gd name="connsiteX66" fmla="*/ 4304127 w 12192000"/>
              <a:gd name="connsiteY66" fmla="*/ 4609933 h 6858000"/>
              <a:gd name="connsiteX67" fmla="*/ 4402677 w 12192000"/>
              <a:gd name="connsiteY67" fmla="*/ 4624463 h 6858000"/>
              <a:gd name="connsiteX68" fmla="*/ 5398287 w 12192000"/>
              <a:gd name="connsiteY68" fmla="*/ 4608430 h 6858000"/>
              <a:gd name="connsiteX69" fmla="*/ 5592504 w 12192000"/>
              <a:gd name="connsiteY69" fmla="*/ 4585886 h 6858000"/>
              <a:gd name="connsiteX70" fmla="*/ 5411266 w 12192000"/>
              <a:gd name="connsiteY70" fmla="*/ 4964142 h 6858000"/>
              <a:gd name="connsiteX71" fmla="*/ 5480493 w 12192000"/>
              <a:gd name="connsiteY71" fmla="*/ 5031277 h 6858000"/>
              <a:gd name="connsiteX72" fmla="*/ 5233393 w 12192000"/>
              <a:gd name="connsiteY72" fmla="*/ 5047810 h 6858000"/>
              <a:gd name="connsiteX73" fmla="*/ 4750251 w 12192000"/>
              <a:gd name="connsiteY73" fmla="*/ 5256728 h 6858000"/>
              <a:gd name="connsiteX74" fmla="*/ 4508440 w 12192000"/>
              <a:gd name="connsiteY74" fmla="*/ 5624965 h 6858000"/>
              <a:gd name="connsiteX75" fmla="*/ 4602665 w 12192000"/>
              <a:gd name="connsiteY75" fmla="*/ 5706629 h 6858000"/>
              <a:gd name="connsiteX76" fmla="*/ 4215189 w 12192000"/>
              <a:gd name="connsiteY76" fmla="*/ 5797811 h 6858000"/>
              <a:gd name="connsiteX77" fmla="*/ 4407966 w 12192000"/>
              <a:gd name="connsiteY77" fmla="*/ 5826870 h 6858000"/>
              <a:gd name="connsiteX78" fmla="*/ 4265186 w 12192000"/>
              <a:gd name="connsiteY78" fmla="*/ 5881478 h 6858000"/>
              <a:gd name="connsiteX79" fmla="*/ 4145964 w 12192000"/>
              <a:gd name="connsiteY79" fmla="*/ 5977170 h 6858000"/>
              <a:gd name="connsiteX80" fmla="*/ 4710350 w 12192000"/>
              <a:gd name="connsiteY80" fmla="*/ 5909035 h 6858000"/>
              <a:gd name="connsiteX81" fmla="*/ 4870916 w 12192000"/>
              <a:gd name="connsiteY81" fmla="*/ 5949616 h 6858000"/>
              <a:gd name="connsiteX82" fmla="*/ 4960333 w 12192000"/>
              <a:gd name="connsiteY82" fmla="*/ 5949115 h 6858000"/>
              <a:gd name="connsiteX83" fmla="*/ 5073788 w 12192000"/>
              <a:gd name="connsiteY83" fmla="*/ 5953623 h 6858000"/>
              <a:gd name="connsiteX84" fmla="*/ 4979084 w 12192000"/>
              <a:gd name="connsiteY84" fmla="*/ 5990197 h 6858000"/>
              <a:gd name="connsiteX85" fmla="*/ 5100228 w 12192000"/>
              <a:gd name="connsiteY85" fmla="*/ 6151519 h 6858000"/>
              <a:gd name="connsiteX86" fmla="*/ 4666602 w 12192000"/>
              <a:gd name="connsiteY86" fmla="*/ 6266250 h 6858000"/>
              <a:gd name="connsiteX87" fmla="*/ 4762750 w 12192000"/>
              <a:gd name="connsiteY87" fmla="*/ 6288795 h 6858000"/>
              <a:gd name="connsiteX88" fmla="*/ 4815151 w 12192000"/>
              <a:gd name="connsiteY88" fmla="*/ 6322363 h 6858000"/>
              <a:gd name="connsiteX89" fmla="*/ 4558918 w 12192000"/>
              <a:gd name="connsiteY89" fmla="*/ 6504727 h 6858000"/>
              <a:gd name="connsiteX90" fmla="*/ 4899280 w 12192000"/>
              <a:gd name="connsiteY90" fmla="*/ 6480679 h 6858000"/>
              <a:gd name="connsiteX91" fmla="*/ 4692563 w 12192000"/>
              <a:gd name="connsiteY91" fmla="*/ 6586391 h 6858000"/>
              <a:gd name="connsiteX92" fmla="*/ 4303645 w 12192000"/>
              <a:gd name="connsiteY92" fmla="*/ 6834888 h 6858000"/>
              <a:gd name="connsiteX93" fmla="*/ 4307829 w 12192000"/>
              <a:gd name="connsiteY93" fmla="*/ 6852361 h 6858000"/>
              <a:gd name="connsiteX94" fmla="*/ 4323786 w 12192000"/>
              <a:gd name="connsiteY94" fmla="*/ 6858000 h 6858000"/>
              <a:gd name="connsiteX95" fmla="*/ 0 w 12192000"/>
              <a:gd name="connsiteY9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1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2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1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D10DD-A92A-2E4D-AA2E-01CA87E13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027" y="843324"/>
            <a:ext cx="8144738" cy="1701570"/>
          </a:xfrm>
        </p:spPr>
        <p:txBody>
          <a:bodyPr anchor="b">
            <a:normAutofit/>
          </a:bodyPr>
          <a:lstStyle/>
          <a:p>
            <a:r>
              <a:rPr lang="en-US" sz="6000" b="1" dirty="0"/>
              <a:t>Team Member Selection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1823A-01D3-E043-AA51-5953B8CE3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028" y="2601649"/>
            <a:ext cx="3943349" cy="646785"/>
          </a:xfrm>
        </p:spPr>
        <p:txBody>
          <a:bodyPr>
            <a:normAutofit/>
          </a:bodyPr>
          <a:lstStyle/>
          <a:p>
            <a:r>
              <a:rPr lang="en-US" sz="1700" dirty="0"/>
              <a:t>Team 8027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08E1C94-3AEF-FD4C-BDC0-68CA68CA8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378" y="4131092"/>
            <a:ext cx="3671887" cy="15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3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A86D-1AD7-074E-967E-124D341F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6F378-0CA0-E84A-95F8-1792A7513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This lesson was written by FRC 8027 for </a:t>
            </a:r>
            <a:r>
              <a:rPr lang="en-US" sz="1600" dirty="0" err="1"/>
              <a:t>FRCTutorials.com</a:t>
            </a:r>
            <a:endParaRPr lang="en-US" sz="1600" dirty="0"/>
          </a:p>
          <a:p>
            <a:r>
              <a:rPr lang="en-US" sz="1600" dirty="0"/>
              <a:t>You can contact the author at </a:t>
            </a:r>
            <a:r>
              <a:rPr lang="en-US" sz="1600" dirty="0">
                <a:hlinkClick r:id="rId2"/>
              </a:rPr>
              <a:t>team@droidsrobotics.org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More lessons for FIRST Robotics Competition are available at </a:t>
            </a:r>
            <a:r>
              <a:rPr lang="en-US" sz="1600" err="1"/>
              <a:t>www</a:t>
            </a:r>
            <a:r>
              <a:rPr lang="en-US" sz="1600"/>
              <a:t>.FRCtutorials</a:t>
            </a:r>
            <a:r>
              <a:rPr lang="en-US" sz="1600" dirty="0" err="1"/>
              <a:t>.com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8BB0A-F4C7-864B-9758-14D28B9A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6/19/2020)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FAC38FE-CC4C-F545-A181-6A296B95C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349" y="2210346"/>
            <a:ext cx="3127402" cy="1146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E22156-0A2C-CB44-ABA2-A3A29A0E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566" y="5157859"/>
            <a:ext cx="7464353" cy="430887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Attribution-NonCommercial-ShareAlike 4.0 International License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9" name="Picture 8" descr="Creative Commons License">
            <a:hlinkClick r:id="rId4"/>
            <a:extLst>
              <a:ext uri="{FF2B5EF4-FFF2-40B4-BE49-F238E27FC236}">
                <a16:creationId xmlns:a16="http://schemas.microsoft.com/office/drawing/2014/main" id="{9B4AC847-41B6-B14A-90DD-8FF7558B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01" y="5219289"/>
            <a:ext cx="949845" cy="334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AAA64-58DE-4F43-90C8-E5D8CE23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1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Member Qualities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team values the following six qualities in a FIRST team member</a:t>
            </a:r>
          </a:p>
          <a:p>
            <a:r>
              <a:rPr lang="en-US" dirty="0"/>
              <a:t>When recruiting new team members, we look for these qualities </a:t>
            </a:r>
          </a:p>
        </p:txBody>
      </p:sp>
      <p:sp>
        <p:nvSpPr>
          <p:cNvPr id="63" name="Google Shape;63;p14"/>
          <p:cNvSpPr/>
          <p:nvPr/>
        </p:nvSpPr>
        <p:spPr>
          <a:xfrm>
            <a:off x="719964" y="2677134"/>
            <a:ext cx="3586195" cy="751866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/>
              <a:t>Responsibility</a:t>
            </a:r>
            <a:endParaRPr dirty="0"/>
          </a:p>
        </p:txBody>
      </p:sp>
      <p:sp>
        <p:nvSpPr>
          <p:cNvPr id="64" name="Google Shape;64;p14"/>
          <p:cNvSpPr/>
          <p:nvPr/>
        </p:nvSpPr>
        <p:spPr>
          <a:xfrm>
            <a:off x="719964" y="3621434"/>
            <a:ext cx="3586195" cy="751866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Focus</a:t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4850092" y="4565734"/>
            <a:ext cx="3586195" cy="751866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/>
              <a:t>Interest in STEAM</a:t>
            </a:r>
            <a:endParaRPr dirty="0"/>
          </a:p>
        </p:txBody>
      </p:sp>
      <p:sp>
        <p:nvSpPr>
          <p:cNvPr id="66" name="Google Shape;66;p14"/>
          <p:cNvSpPr/>
          <p:nvPr/>
        </p:nvSpPr>
        <p:spPr>
          <a:xfrm>
            <a:off x="4850093" y="2699256"/>
            <a:ext cx="3586195" cy="751866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Work Ethic</a:t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719964" y="4565734"/>
            <a:ext cx="3586195" cy="751866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Teamwork Skills</a:t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4850093" y="3632495"/>
            <a:ext cx="3586195" cy="751866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Positive Attitude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B3069-1154-4C41-A962-77DF8909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6/19/2020)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F2941-E4AE-394C-AAC2-E9F6209A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3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 Responsibility</a:t>
            </a:r>
          </a:p>
        </p:txBody>
      </p:sp>
      <p:sp>
        <p:nvSpPr>
          <p:cNvPr id="74" name="Google Shape;74;p15"/>
          <p:cNvSpPr txBox="1">
            <a:spLocks noGrp="1"/>
          </p:cNvSpPr>
          <p:nvPr>
            <p:ph idx="1"/>
          </p:nvPr>
        </p:nvSpPr>
        <p:spPr>
          <a:xfrm>
            <a:off x="259080" y="1249680"/>
            <a:ext cx="4598146" cy="5029199"/>
          </a:xfrm>
        </p:spPr>
        <p:txBody>
          <a:bodyPr/>
          <a:lstStyle/>
          <a:p>
            <a:r>
              <a:rPr lang="en-US" dirty="0"/>
              <a:t>Respond to texts/emails promptly</a:t>
            </a:r>
          </a:p>
          <a:p>
            <a:r>
              <a:rPr lang="en-US" dirty="0"/>
              <a:t>Attend as many team meetings as possible (or according to your team’s rules)</a:t>
            </a:r>
          </a:p>
          <a:p>
            <a:r>
              <a:rPr lang="en-US" dirty="0"/>
              <a:t>If you are unable to attend a meeting, let a team mentor know at least 2 days in advance</a:t>
            </a:r>
          </a:p>
          <a:p>
            <a:r>
              <a:rPr lang="en-US" dirty="0"/>
              <a:t>If you commit to getting work done, you have the responsibility to have it done by then.</a:t>
            </a:r>
          </a:p>
          <a:p>
            <a:endParaRPr lang="en-US" dirty="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225" y="2009726"/>
            <a:ext cx="3574574" cy="37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3B4D5-02ED-D643-93A0-970CA5C3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6/19/2020)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10D3F-B81F-3549-A8F5-EB9A6DB1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0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Demonstrate Accountability</a:t>
            </a:r>
          </a:p>
        </p:txBody>
      </p:sp>
      <p:sp>
        <p:nvSpPr>
          <p:cNvPr id="82" name="Google Shape;82;p16"/>
          <p:cNvSpPr txBox="1">
            <a:spLocks noGrp="1"/>
          </p:cNvSpPr>
          <p:nvPr>
            <p:ph idx="1"/>
          </p:nvPr>
        </p:nvSpPr>
        <p:spPr>
          <a:xfrm>
            <a:off x="259080" y="1249680"/>
            <a:ext cx="4421977" cy="5029199"/>
          </a:xfrm>
        </p:spPr>
        <p:txBody>
          <a:bodyPr/>
          <a:lstStyle/>
          <a:p>
            <a:r>
              <a:rPr lang="en-US" dirty="0"/>
              <a:t>Own up to mistakes during and outside FIRST competitions</a:t>
            </a:r>
          </a:p>
          <a:p>
            <a:r>
              <a:rPr lang="en-US" dirty="0"/>
              <a:t>Make it clear when you do not understand something or need help</a:t>
            </a:r>
          </a:p>
          <a:p>
            <a:r>
              <a:rPr lang="en-US" dirty="0"/>
              <a:t>It is your job to complete work when it is due/assigned</a:t>
            </a:r>
          </a:p>
          <a:p>
            <a:r>
              <a:rPr lang="en-US" dirty="0"/>
              <a:t>Show honesty!</a:t>
            </a:r>
          </a:p>
          <a:p>
            <a:endParaRPr lang="en-US" dirty="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201" y="2027376"/>
            <a:ext cx="4004401" cy="30033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22378-4141-824C-92C5-C2CDF758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6/19/2020)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3551D-6C54-704C-9BBE-57336DAF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6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 Diligence and Good Work Ethic</a:t>
            </a:r>
          </a:p>
        </p:txBody>
      </p:sp>
      <p:sp>
        <p:nvSpPr>
          <p:cNvPr id="89" name="Google Shape;89;p17"/>
          <p:cNvSpPr txBox="1">
            <a:spLocks noGrp="1"/>
          </p:cNvSpPr>
          <p:nvPr>
            <p:ph idx="1"/>
          </p:nvPr>
        </p:nvSpPr>
        <p:spPr>
          <a:xfrm>
            <a:off x="259080" y="1249680"/>
            <a:ext cx="4891760" cy="5029199"/>
          </a:xfrm>
        </p:spPr>
        <p:txBody>
          <a:bodyPr/>
          <a:lstStyle/>
          <a:p>
            <a:r>
              <a:rPr lang="en-US" dirty="0"/>
              <a:t>A good work ethic goes a long way in FIRST and it is a great characteristic to have as so get older</a:t>
            </a:r>
          </a:p>
          <a:p>
            <a:r>
              <a:rPr lang="en-US" dirty="0"/>
              <a:t>This quality helps the team get the work done on time</a:t>
            </a:r>
          </a:p>
          <a:p>
            <a:r>
              <a:rPr lang="en-US" dirty="0"/>
              <a:t>Always complete what you started even when that means staying after hours to get the job done</a:t>
            </a:r>
          </a:p>
          <a:p>
            <a:r>
              <a:rPr lang="en-US" dirty="0"/>
              <a:t>When the work is done diligently there are usually little or no mistakes which allows for extra time to be spent on areas of the team that need more attention</a:t>
            </a: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112" y="2009725"/>
            <a:ext cx="3076474" cy="3416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70D7A-55BB-8B41-B83F-16AEF36E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6/19/2020)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219C2-A8B8-4440-805A-4BD5AFEF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8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Demonstrate Good Teamwork Skills</a:t>
            </a:r>
          </a:p>
        </p:txBody>
      </p:sp>
      <p:sp>
        <p:nvSpPr>
          <p:cNvPr id="97" name="Google Shape;97;p18"/>
          <p:cNvSpPr txBox="1">
            <a:spLocks noGrp="1"/>
          </p:cNvSpPr>
          <p:nvPr>
            <p:ph idx="1"/>
          </p:nvPr>
        </p:nvSpPr>
        <p:spPr>
          <a:xfrm>
            <a:off x="259080" y="1249680"/>
            <a:ext cx="4220880" cy="5029199"/>
          </a:xfrm>
        </p:spPr>
        <p:txBody>
          <a:bodyPr/>
          <a:lstStyle/>
          <a:p>
            <a:r>
              <a:rPr lang="en-US" dirty="0"/>
              <a:t>Work well with others in even in times of pressure</a:t>
            </a:r>
          </a:p>
          <a:p>
            <a:r>
              <a:rPr lang="en-US" dirty="0"/>
              <a:t>Be open to all ideas, and be willing to compromise, even if some of the ideas are not your own</a:t>
            </a:r>
          </a:p>
          <a:p>
            <a:r>
              <a:rPr lang="en-US" dirty="0"/>
              <a:t>Do not be afraid to ask for help or say you don’t know. If not, it will only hurt the team</a:t>
            </a:r>
          </a:p>
          <a:p>
            <a:r>
              <a:rPr lang="en-US" dirty="0"/>
              <a:t>Always be willing to help others out when in need of assistance, even if you have to stop what you are doing</a:t>
            </a:r>
          </a:p>
          <a:p>
            <a:endParaRPr lang="en-US" dirty="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041" y="1483252"/>
            <a:ext cx="3999899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B8FA-D898-EC4A-9337-DEFD4B73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6/19/2020)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CAAAD-6677-9849-BA60-F43F2FF6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8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Stay Focused At All Times</a:t>
            </a:r>
          </a:p>
        </p:txBody>
      </p:sp>
      <p:sp>
        <p:nvSpPr>
          <p:cNvPr id="105" name="Google Shape;105;p19"/>
          <p:cNvSpPr txBox="1">
            <a:spLocks noGrp="1"/>
          </p:cNvSpPr>
          <p:nvPr>
            <p:ph idx="1"/>
          </p:nvPr>
        </p:nvSpPr>
        <p:spPr>
          <a:xfrm>
            <a:off x="259080" y="1249680"/>
            <a:ext cx="4396810" cy="5029199"/>
          </a:xfrm>
        </p:spPr>
        <p:txBody>
          <a:bodyPr/>
          <a:lstStyle/>
          <a:p>
            <a:r>
              <a:rPr lang="en-US" dirty="0"/>
              <a:t>Stay off of your cell phone during practice</a:t>
            </a:r>
          </a:p>
          <a:p>
            <a:r>
              <a:rPr lang="en-US" dirty="0"/>
              <a:t>Be willing to give mentors and students your utmost focus at every meeting or event</a:t>
            </a:r>
          </a:p>
          <a:p>
            <a:r>
              <a:rPr lang="en-US" dirty="0"/>
              <a:t>Do not get distracted by playing with the team equipment or horse playing (it can be a safety issue)</a:t>
            </a:r>
          </a:p>
          <a:p>
            <a:endParaRPr lang="en-US" dirty="0"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175" y="2103850"/>
            <a:ext cx="4033200" cy="302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BC4D9-3CE6-DB4D-84BB-30B7BBCE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6/19/2020)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F151C-8A25-2A42-9220-67D5D92A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/>
          <p:nvPr/>
        </p:nvSpPr>
        <p:spPr>
          <a:xfrm>
            <a:off x="182153" y="1904021"/>
            <a:ext cx="4213073" cy="3607546"/>
          </a:xfrm>
          <a:prstGeom prst="roundRect">
            <a:avLst>
              <a:gd name="adj" fmla="val 7159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Have a Good Personality</a:t>
            </a:r>
          </a:p>
        </p:txBody>
      </p:sp>
      <p:sp>
        <p:nvSpPr>
          <p:cNvPr id="113" name="Google Shape;113;p20"/>
          <p:cNvSpPr txBox="1">
            <a:spLocks noGrp="1"/>
          </p:cNvSpPr>
          <p:nvPr>
            <p:ph idx="1"/>
          </p:nvPr>
        </p:nvSpPr>
        <p:spPr>
          <a:xfrm>
            <a:off x="259080" y="2117940"/>
            <a:ext cx="4136146" cy="34984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FIRST students are…</a:t>
            </a:r>
          </a:p>
          <a:p>
            <a:r>
              <a:rPr lang="en-US" dirty="0">
                <a:solidFill>
                  <a:schemeClr val="bg1"/>
                </a:solidFill>
              </a:rPr>
              <a:t>Energetic </a:t>
            </a:r>
          </a:p>
          <a:p>
            <a:r>
              <a:rPr lang="en-US" dirty="0">
                <a:solidFill>
                  <a:schemeClr val="bg1"/>
                </a:solidFill>
              </a:rPr>
              <a:t>Willing to help others</a:t>
            </a:r>
          </a:p>
          <a:p>
            <a:r>
              <a:rPr lang="en-US" dirty="0">
                <a:solidFill>
                  <a:schemeClr val="bg1"/>
                </a:solidFill>
              </a:rPr>
              <a:t>Unafraid to fail </a:t>
            </a:r>
          </a:p>
          <a:p>
            <a:r>
              <a:rPr lang="en-US" dirty="0">
                <a:solidFill>
                  <a:schemeClr val="bg1"/>
                </a:solidFill>
              </a:rPr>
              <a:t>Willing to strive towards his or her goals</a:t>
            </a:r>
          </a:p>
          <a:p>
            <a:r>
              <a:rPr lang="en-US" dirty="0">
                <a:solidFill>
                  <a:schemeClr val="bg1"/>
                </a:solidFill>
              </a:rPr>
              <a:t>Stick to his or her word</a:t>
            </a:r>
          </a:p>
          <a:p>
            <a:r>
              <a:rPr lang="en-US" dirty="0">
                <a:solidFill>
                  <a:schemeClr val="bg1"/>
                </a:solidFill>
              </a:rPr>
              <a:t>Team players!</a:t>
            </a: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4294967295"/>
          </p:nvPr>
        </p:nvSpPr>
        <p:spPr>
          <a:xfrm>
            <a:off x="4572000" y="1536700"/>
            <a:ext cx="4572000" cy="4554538"/>
          </a:xfrm>
        </p:spPr>
        <p:txBody>
          <a:bodyPr/>
          <a:lstStyle/>
          <a:p>
            <a:r>
              <a:rPr lang="en-US" dirty="0"/>
              <a:t>Why is it important to have a good personality?</a:t>
            </a:r>
          </a:p>
          <a:p>
            <a:r>
              <a:rPr lang="en-US" dirty="0"/>
              <a:t>In order for a team or and organization to run like a well- oiled machine he or she must always have a good attitude and personality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C0E6C-1A0C-A64E-BE6F-7A28B84CD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6/19/2020)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E72E5-C54F-394B-8D6B-755161DD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4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Have an Interest in STEAM </a:t>
            </a:r>
          </a:p>
        </p:txBody>
      </p:sp>
      <p:sp>
        <p:nvSpPr>
          <p:cNvPr id="120" name="Google Shape;120;p21"/>
          <p:cNvSpPr txBox="1">
            <a:spLocks noGrp="1"/>
          </p:cNvSpPr>
          <p:nvPr>
            <p:ph idx="1"/>
          </p:nvPr>
        </p:nvSpPr>
        <p:spPr>
          <a:xfrm>
            <a:off x="259080" y="1249680"/>
            <a:ext cx="4061250" cy="5029199"/>
          </a:xfrm>
        </p:spPr>
        <p:txBody>
          <a:bodyPr/>
          <a:lstStyle/>
          <a:p>
            <a:r>
              <a:rPr lang="en-US" dirty="0"/>
              <a:t>Students looking to pursue a career in a STEAM-related field in the future will have a stronger interest in FIRST</a:t>
            </a:r>
          </a:p>
          <a:p>
            <a:r>
              <a:rPr lang="en-US" dirty="0"/>
              <a:t>Students who have either been involved previously with STEAM related activities or have always wanted to be a part of it will enjoy FIRST</a:t>
            </a: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721" y="1977086"/>
            <a:ext cx="4260302" cy="31554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70295-C984-6E49-8A3C-0B4673B2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6/19/2020)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191CF-6D49-F847-8E5F-3823CD8E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1533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628</Words>
  <Application>Microsoft Macintosh PowerPoint</Application>
  <PresentationFormat>On-screen Show (4:3)</PresentationFormat>
  <Paragraphs>77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Elephant</vt:lpstr>
      <vt:lpstr>Helvetica Neue</vt:lpstr>
      <vt:lpstr>BrushVTI</vt:lpstr>
      <vt:lpstr>Team Member Selection</vt:lpstr>
      <vt:lpstr>Team Member Qualities</vt:lpstr>
      <vt:lpstr>Show Responsibility</vt:lpstr>
      <vt:lpstr>Demonstrate Accountability</vt:lpstr>
      <vt:lpstr>Show Diligence and Good Work Ethic</vt:lpstr>
      <vt:lpstr>Demonstrate Good Teamwork Skills</vt:lpstr>
      <vt:lpstr>Stay Focused At All Times</vt:lpstr>
      <vt:lpstr>Have a Good Personality</vt:lpstr>
      <vt:lpstr>Have an Interest in STEAM 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for Grants</dc:title>
  <dc:creator>Srinivasan Seshan</dc:creator>
  <cp:lastModifiedBy>Srinivasan Seshan</cp:lastModifiedBy>
  <cp:revision>46</cp:revision>
  <dcterms:created xsi:type="dcterms:W3CDTF">2020-03-03T17:05:41Z</dcterms:created>
  <dcterms:modified xsi:type="dcterms:W3CDTF">2020-06-19T23:27:18Z</dcterms:modified>
</cp:coreProperties>
</file>